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  <p:sldMasterId id="2147483838" r:id="rId2"/>
  </p:sldMasterIdLst>
  <p:sldIdLst>
    <p:sldId id="292" r:id="rId3"/>
    <p:sldId id="293" r:id="rId4"/>
    <p:sldId id="29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FFFF"/>
    <a:srgbClr val="003366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AB2F8-350E-420A-B56B-37B7BF2ABB37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742BEF-19C6-42D1-AD98-6B8702955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9E9A9-B3DB-469C-A4AC-340EE39DA05A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CB9CD-E64B-4E47-815F-6DFBE0F77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8E03C-D1FB-468B-A764-17A36C5937D4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A6CC9-7B21-45AB-99CE-25747DB939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>
              <a:defRPr sz="1400">
                <a:solidFill>
                  <a:srgbClr val="1F487C"/>
                </a:solidFill>
              </a:defRPr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876C9E-D9A7-4517-BDF3-3657FC55CA05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6762DD-3DC9-4CE2-824B-1B0342C97E1A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>
              <a:defRPr sz="1400">
                <a:solidFill>
                  <a:srgbClr val="1F487C"/>
                </a:solidFill>
              </a:defRPr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1C5B338-F108-43FD-AE38-1838C3EABEA9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A0E516-095D-4970-A7FF-B83D75D4BE46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6" y="-8468"/>
            <a:chExt cx="9171316" cy="6874935"/>
          </a:xfrm>
        </p:grpSpPr>
        <p:cxnSp>
          <p:nvCxnSpPr>
            <p:cNvPr id="5" name="Straight Connector 27"/>
            <p:cNvCxnSpPr/>
            <p:nvPr/>
          </p:nvCxnSpPr>
          <p:spPr>
            <a:xfrm flipV="1">
              <a:off x="5130456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8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9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30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31"/>
            <p:cNvSpPr/>
            <p:nvPr/>
          </p:nvSpPr>
          <p:spPr>
            <a:xfrm>
              <a:off x="6638635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32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33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34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35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7"/>
            <p:cNvSpPr/>
            <p:nvPr/>
          </p:nvSpPr>
          <p:spPr>
            <a:xfrm>
              <a:off x="-8466" y="-8468"/>
              <a:ext cx="863632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469DC-B61B-4D13-984E-88FBA3E3DF53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0F70D-0E19-4FBB-BFDC-88A800149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16B03-E808-4E69-8055-CA8D6C4EA10C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5F16B-9601-4108-85E6-A70A210F73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F4F195-F26C-4712-B832-D96253011CFB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08D33-0F3A-4E2A-9210-32966DF1BE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4B6B3-37F2-4A06-AA10-AE50F74AE270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8091E-4EED-4C8C-8E40-83A0C7355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F81AF-3280-4AFD-90A6-04094C7F3E21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61918-29ED-4D6E-9B6E-94AC4971F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65CD9-0CC3-43A0-93B8-8FB4B85506B0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B6681-0971-4037-82BD-6F54D6DE7E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92D3-DACD-4F5A-86A0-BCB59DFD54E7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47BC-0277-4767-BECE-F04DB1F557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1D617-C4BC-49E5-B4CF-8C48D414CD6C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B768E-559B-4F3E-8395-2A53D4883A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2B54E-68D7-4AE5-AD46-437AF737E2F3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951D7-F411-42F6-897A-9AF437E16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EEEBD-1CDA-4C32-9371-5577CF4F8680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5A1A4-79F1-48D0-89DE-A2ECA22BFC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BC070-81DE-4882-8E00-B2F43BE27681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F9A1D-CB6D-4353-AB67-9090D59EAE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EFB5F-533A-458B-A8F2-95D870710243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8386E-0FC2-48F9-B0FC-1ADBBA155B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38788-4D45-48F4-866E-990A60A92348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94AB8-0D5B-4B67-A9E2-45C824DD8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FE4A22-A026-4DBD-9EE0-B88B3D0225B5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B9092-D551-472C-ABBA-DEE2AD02F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A8C7A-17B8-4C88-85EC-9B92D5543952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2B78-078C-4FF5-B278-AC9823924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F0135-008C-4EB9-8F4C-0D343B68646C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936F3-F5D0-4404-B2D9-1FC5DE4CED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AA6E2-9EEA-4B52-9C2A-BD3AF94ED4AF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04038-109E-4210-937C-E8E1A66FB7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460C6-05A1-4D66-A84D-1907C1B4FEEE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BC5EC-DBF5-498E-A9C3-4A23CC5B2D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>
              <a:defRPr sz="1400">
                <a:solidFill>
                  <a:srgbClr val="1F487C"/>
                </a:solidFill>
                <a:latin typeface="Calibri" pitchFamily="34" charset="0"/>
              </a:defRPr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232B6A-1978-4B6B-9628-E15670A03CCF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4AABFE3-E147-4493-A7DC-BD64FB8911E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>
              <a:defRPr sz="1400">
                <a:solidFill>
                  <a:srgbClr val="1F487C"/>
                </a:solidFill>
                <a:latin typeface="Calibri" pitchFamily="34" charset="0"/>
              </a:defRPr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6C4D42-2904-4619-9239-FB542499F986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6AA9F7-D373-427D-95C6-5437AFCF8443}" type="slidenum">
              <a:rPr/>
              <a:pPr>
                <a:defRPr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F6E8D-8EEB-49A7-B0BA-12A28E9DE10F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19A81-E34E-4E29-9E42-9CFBA14F54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C4EA2-E799-4A62-8963-77969BD36517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3B3C8-7D9A-43AF-A313-F864FD7859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D48B2-8E66-4B3A-88E8-600B31D6B964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D68B6-7D76-45EB-B7E2-A1DD435C9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20514-220C-46E1-B521-FB2903397359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C21C5-1BAA-47E0-A83B-5B24D1E1C8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1D029-7EDE-434C-A196-C724F5DA8341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6B9B1-B0A4-4850-93CF-8CF26D1277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6AACD-83DD-47B8-82E6-55041AD4A8D7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6ECCE-F768-457A-A180-CF7DC5145A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33413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413" y="1828800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825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242EEA0-B046-4FF7-AE9F-348BA3454F39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ts val="1438"/>
              </a:lnSpc>
              <a:defRPr sz="800">
                <a:solidFill>
                  <a:srgbClr val="595959"/>
                </a:solidFill>
                <a:latin typeface="Calibri" pitchFamily="34" charset="0"/>
              </a:defRPr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2713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825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5F197D-52A9-4174-91A0-7B4FC125B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5" r:id="rId2"/>
    <p:sldLayoutId id="2147483854" r:id="rId3"/>
    <p:sldLayoutId id="2147483853" r:id="rId4"/>
    <p:sldLayoutId id="2147483852" r:id="rId5"/>
    <p:sldLayoutId id="2147483851" r:id="rId6"/>
    <p:sldLayoutId id="2147483850" r:id="rId7"/>
    <p:sldLayoutId id="2147483849" r:id="rId8"/>
    <p:sldLayoutId id="2147483848" r:id="rId9"/>
    <p:sldLayoutId id="2147483847" r:id="rId10"/>
    <p:sldLayoutId id="2147483846" r:id="rId11"/>
    <p:sldLayoutId id="2147483870" r:id="rId12"/>
    <p:sldLayoutId id="2147483871" r:id="rId13"/>
  </p:sldLayoutIdLst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Wingdings 2" pitchFamily="18" charset="2"/>
        <a:buChar char="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16"/>
          <p:cNvGrpSpPr>
            <a:grpSpLocks/>
          </p:cNvGrpSpPr>
          <p:nvPr/>
        </p:nvGrpSpPr>
        <p:grpSpPr bwMode="auto">
          <a:xfrm>
            <a:off x="-7938" y="-7938"/>
            <a:ext cx="9170988" cy="6873876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455" y="4175239"/>
              <a:ext cx="4022869" cy="268328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3462" y="-529"/>
              <a:ext cx="1217656" cy="685905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2644" y="-529"/>
              <a:ext cx="2268619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393" y="-8468"/>
              <a:ext cx="1947932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8634" y="3919613"/>
              <a:ext cx="251310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123" y="-8468"/>
              <a:ext cx="2143202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6044" y="-8468"/>
              <a:ext cx="857281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425" y="-8468"/>
              <a:ext cx="1066838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9024" y="4894488"/>
              <a:ext cx="1093826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90"/>
              <a:ext cx="457217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363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5364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A2D5C1-24DD-4EF1-85D9-298D70E3048C}" type="datetimeFigureOut">
              <a:rPr lang="en-US"/>
              <a:pPr>
                <a:defRPr/>
              </a:pPr>
              <a:t>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lnSpc>
                <a:spcPts val="1438"/>
              </a:lnSpc>
              <a:defRPr sz="900">
                <a:solidFill>
                  <a:srgbClr val="898989"/>
                </a:solidFill>
                <a:latin typeface="Trebuchet MS" pitchFamily="34" charset="0"/>
              </a:defRPr>
            </a:lvl1pPr>
          </a:lstStyle>
          <a:p>
            <a:r>
              <a:rPr lang="ru-RU"/>
              <a:t>© Межрегиональный ресурсный центр "Доступный мир"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F65EC9-78A9-48A6-BFA8-ADA9041763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69" r:id="rId2"/>
    <p:sldLayoutId id="2147483868" r:id="rId3"/>
    <p:sldLayoutId id="2147483867" r:id="rId4"/>
    <p:sldLayoutId id="2147483866" r:id="rId5"/>
    <p:sldLayoutId id="2147483865" r:id="rId6"/>
    <p:sldLayoutId id="2147483864" r:id="rId7"/>
    <p:sldLayoutId id="2147483863" r:id="rId8"/>
    <p:sldLayoutId id="2147483862" r:id="rId9"/>
    <p:sldLayoutId id="2147483861" r:id="rId10"/>
    <p:sldLayoutId id="2147483873" r:id="rId11"/>
    <p:sldLayoutId id="2147483860" r:id="rId12"/>
    <p:sldLayoutId id="2147483874" r:id="rId13"/>
    <p:sldLayoutId id="2147483859" r:id="rId14"/>
    <p:sldLayoutId id="2147483858" r:id="rId15"/>
    <p:sldLayoutId id="2147483857" r:id="rId16"/>
    <p:sldLayoutId id="2147483875" r:id="rId17"/>
    <p:sldLayoutId id="2147483876" r:id="rId18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EB3D9F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EB3D9F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5" Type="http://schemas.openxmlformats.org/officeDocument/2006/relationships/image" Target="../media/image1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Relationship Id="rId1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3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goty-expert.ru/socialnye-lgoty/lgoty-invalidam/" TargetMode="Externa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30300" y="2405063"/>
            <a:ext cx="5827713" cy="1646237"/>
          </a:xfrm>
        </p:spPr>
        <p:txBody>
          <a:bodyPr>
            <a:normAutofit/>
          </a:bodyPr>
          <a:lstStyle/>
          <a:p>
            <a:r>
              <a:rPr lang="ru-RU" sz="2900" b="1" smtClean="0">
                <a:solidFill>
                  <a:srgbClr val="002060"/>
                </a:solidFill>
                <a:latin typeface="Calibri" pitchFamily="34" charset="0"/>
              </a:rPr>
              <a:t>ОРГАНИЗАЦИЯ И МЕТОДИКА  ПАСПОРТИЗАЦИИ И КЛАССИФИКАЦИИ  ОБЪЕКТОВ И УСЛУГ В ПРИОРИТЕТНЫХ СФЕРАХ  ЖИЗНЕДЕЯТЕЛЬНОСТИ ИНВАЛИДОВ И ДРУГИХ  МГН</a:t>
            </a:r>
            <a:r>
              <a:rPr lang="ru-RU" sz="2900" b="1" smtClean="0">
                <a:solidFill>
                  <a:srgbClr val="EDEBE0"/>
                </a:solidFill>
                <a:latin typeface="Calibri" pitchFamily="34" charset="0"/>
              </a:rPr>
              <a:t>. </a:t>
            </a:r>
            <a:r>
              <a:rPr lang="ru-RU" sz="2900" smtClean="0">
                <a:solidFill>
                  <a:srgbClr val="002060"/>
                </a:solidFill>
                <a:latin typeface="Calibri" pitchFamily="34" charset="0"/>
              </a:rPr>
              <a:t>(АКТУАЛИЗИРОВАННАЯ ВЕРСИЯ)</a:t>
            </a:r>
            <a:endParaRPr lang="ru-RU" sz="4900" smtClean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0300" y="4051300"/>
            <a:ext cx="5827713" cy="1096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None/>
              <a:defRPr/>
            </a:pPr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81000"/>
            <a:ext cx="8534400" cy="969963"/>
          </a:xfrm>
        </p:spPr>
        <p:txBody>
          <a:bodyPr lIns="0" tIns="12700" rIns="0" bIns="0">
            <a:spAutoFit/>
          </a:bodyPr>
          <a:lstStyle/>
          <a:p>
            <a:pPr marL="12700" algn="ctr">
              <a:lnSpc>
                <a:spcPts val="4300"/>
              </a:lnSpc>
            </a:pPr>
            <a:r>
              <a:rPr lang="ru-RU" sz="2800" b="1" smtClean="0">
                <a:latin typeface="Calibri" pitchFamily="34" charset="0"/>
              </a:rPr>
              <a:t>При выборе формы обслуживания инвалидов и</a:t>
            </a:r>
            <a:br>
              <a:rPr lang="ru-RU" sz="2800" b="1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других МГН –</a:t>
            </a:r>
            <a:r>
              <a:rPr lang="ru-RU" sz="2800" b="1" u="sng" smtClean="0">
                <a:latin typeface="Calibri" pitchFamily="34" charset="0"/>
              </a:rPr>
              <a:t> на объекте</a:t>
            </a:r>
            <a:endParaRPr lang="ru-RU" sz="2800" b="1" smtClean="0">
              <a:latin typeface="Calibri" pitchFamily="34" charset="0"/>
            </a:endParaRP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4035" name="object 3"/>
          <p:cNvSpPr>
            <a:spLocks/>
          </p:cNvSpPr>
          <p:nvPr/>
        </p:nvSpPr>
        <p:spPr bwMode="auto">
          <a:xfrm>
            <a:off x="609600" y="1752600"/>
            <a:ext cx="100965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010069" y="4343400"/>
              </a:cxn>
              <a:cxn ang="0">
                <a:pos x="1010069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010285" h="4343400">
                <a:moveTo>
                  <a:pt x="0" y="4343400"/>
                </a:moveTo>
                <a:lnTo>
                  <a:pt x="1010069" y="4343400"/>
                </a:lnTo>
                <a:lnTo>
                  <a:pt x="1010069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36" name="object 4"/>
          <p:cNvSpPr>
            <a:spLocks/>
          </p:cNvSpPr>
          <p:nvPr/>
        </p:nvSpPr>
        <p:spPr bwMode="auto">
          <a:xfrm>
            <a:off x="584200" y="6113463"/>
            <a:ext cx="10604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60831" y="0"/>
              </a:cxn>
            </a:cxnLst>
            <a:rect l="0" t="0" r="r" b="b"/>
            <a:pathLst>
              <a:path w="1061085">
                <a:moveTo>
                  <a:pt x="0" y="0"/>
                </a:moveTo>
                <a:lnTo>
                  <a:pt x="1060831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37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38" name="object 6"/>
          <p:cNvSpPr>
            <a:spLocks/>
          </p:cNvSpPr>
          <p:nvPr/>
        </p:nvSpPr>
        <p:spPr bwMode="auto">
          <a:xfrm>
            <a:off x="584200" y="1735138"/>
            <a:ext cx="10604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60831" y="0"/>
              </a:cxn>
            </a:cxnLst>
            <a:rect l="0" t="0" r="r" b="b"/>
            <a:pathLst>
              <a:path w="1061085">
                <a:moveTo>
                  <a:pt x="0" y="0"/>
                </a:moveTo>
                <a:lnTo>
                  <a:pt x="1060831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39" name="object 7"/>
          <p:cNvSpPr>
            <a:spLocks/>
          </p:cNvSpPr>
          <p:nvPr/>
        </p:nvSpPr>
        <p:spPr bwMode="auto">
          <a:xfrm>
            <a:off x="163671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40" name="object 8"/>
          <p:cNvSpPr>
            <a:spLocks/>
          </p:cNvSpPr>
          <p:nvPr/>
        </p:nvSpPr>
        <p:spPr bwMode="auto">
          <a:xfrm>
            <a:off x="617538" y="6070600"/>
            <a:ext cx="99377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993178" y="16509"/>
              </a:cxn>
              <a:cxn ang="0">
                <a:pos x="993178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993775" h="16510">
                <a:moveTo>
                  <a:pt x="0" y="16509"/>
                </a:moveTo>
                <a:lnTo>
                  <a:pt x="993178" y="16509"/>
                </a:lnTo>
                <a:lnTo>
                  <a:pt x="993178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41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42" name="object 10"/>
          <p:cNvSpPr>
            <a:spLocks/>
          </p:cNvSpPr>
          <p:nvPr/>
        </p:nvSpPr>
        <p:spPr bwMode="auto">
          <a:xfrm>
            <a:off x="617538" y="1762125"/>
            <a:ext cx="99377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993178" y="16509"/>
              </a:cxn>
              <a:cxn ang="0">
                <a:pos x="993178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993775" h="16510">
                <a:moveTo>
                  <a:pt x="0" y="16509"/>
                </a:moveTo>
                <a:lnTo>
                  <a:pt x="993178" y="16509"/>
                </a:lnTo>
                <a:lnTo>
                  <a:pt x="993178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4043" name="object 11"/>
          <p:cNvSpPr>
            <a:spLocks/>
          </p:cNvSpPr>
          <p:nvPr/>
        </p:nvSpPr>
        <p:spPr bwMode="auto">
          <a:xfrm>
            <a:off x="1603375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7018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755853" y="1950476"/>
            <a:ext cx="713105" cy="4068445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24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600" b="1" spc="-5" dirty="0">
                <a:solidFill>
                  <a:srgbClr val="FFFFFF"/>
                </a:solidFill>
                <a:latin typeface="Calibri"/>
                <a:cs typeface="Calibri"/>
              </a:rPr>
              <a:t>Опр</a:t>
            </a:r>
            <a:r>
              <a:rPr sz="2600" b="1" spc="-5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600" b="1" spc="-3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600" b="1" spc="-4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ля</a:t>
            </a:r>
            <a:r>
              <a:rPr sz="2600" b="1" spc="-2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600" b="1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6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sz="2600" b="1" spc="-5" dirty="0">
                <a:solidFill>
                  <a:srgbClr val="FFFFFF"/>
                </a:solidFill>
                <a:latin typeface="Calibri"/>
                <a:cs typeface="Calibri"/>
              </a:rPr>
              <a:t> п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b="1" spc="-4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600" b="1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ж</a:t>
            </a:r>
            <a:r>
              <a:rPr sz="2600" b="1" spc="-3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ой из</a:t>
            </a:r>
            <a:endParaRPr sz="2600">
              <a:latin typeface="Calibri"/>
              <a:cs typeface="Calibri"/>
            </a:endParaRPr>
          </a:p>
          <a:p>
            <a:pPr marL="12700" fontAlgn="auto">
              <a:lnSpc>
                <a:spcPts val="29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6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b="1" spc="-4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600" b="1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600" b="1" spc="-1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600" b="1" spc="-2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600" b="1" dirty="0">
                <a:solidFill>
                  <a:srgbClr val="FFFFFF"/>
                </a:solidFill>
                <a:latin typeface="Calibri"/>
                <a:cs typeface="Calibri"/>
              </a:rPr>
              <a:t>орий</a:t>
            </a:r>
            <a:r>
              <a:rPr sz="26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600" b="1" spc="-5" dirty="0">
                <a:solidFill>
                  <a:srgbClr val="FFFFFF"/>
                </a:solidFill>
                <a:latin typeface="Calibri"/>
                <a:cs typeface="Calibri"/>
              </a:rPr>
              <a:t>МГН</a:t>
            </a:r>
            <a:endParaRPr sz="2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70063" y="1717675"/>
            <a:ext cx="6969125" cy="421798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определить оптимальный путь (маршрут) их движения и  определить на этом маршруте</a:t>
            </a:r>
            <a:r>
              <a:rPr lang="ru-RU" sz="2000" b="1" u="sng">
                <a:solidFill>
                  <a:srgbClr val="943735"/>
                </a:solidFill>
                <a:latin typeface="Calibri" pitchFamily="34" charset="0"/>
              </a:rPr>
              <a:t> значимые барьеры</a:t>
            </a:r>
            <a:r>
              <a:rPr lang="ru-RU" sz="2000" b="1">
                <a:solidFill>
                  <a:srgbClr val="943735"/>
                </a:solidFill>
                <a:latin typeface="Calibri" pitchFamily="34" charset="0"/>
              </a:rPr>
              <a:t> </a:t>
            </a: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для  каждой из категорий МГН, а также</a:t>
            </a:r>
            <a:r>
              <a:rPr lang="ru-RU" sz="2000" b="1" u="sng">
                <a:solidFill>
                  <a:srgbClr val="943735"/>
                </a:solidFill>
                <a:latin typeface="Calibri" pitchFamily="34" charset="0"/>
              </a:rPr>
              <a:t> пути их преодоления</a:t>
            </a:r>
            <a:r>
              <a:rPr lang="ru-RU" sz="2000" b="1" u="sng">
                <a:solidFill>
                  <a:srgbClr val="375F92"/>
                </a:solidFill>
                <a:latin typeface="Calibri" pitchFamily="34" charset="0"/>
              </a:rPr>
              <a:t>:</a:t>
            </a:r>
            <a:endParaRPr lang="ru-RU" sz="20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70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000" b="1">
                <a:solidFill>
                  <a:srgbClr val="943735"/>
                </a:solidFill>
                <a:latin typeface="Calibri" pitchFamily="34" charset="0"/>
              </a:rPr>
              <a:t>техническими решениями </a:t>
            </a: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(ремонтными работами и  техническими средствами) для обеспечения</a:t>
            </a:r>
            <a:endParaRPr lang="ru-RU" sz="2000">
              <a:latin typeface="Calibri" pitchFamily="34" charset="0"/>
            </a:endParaRPr>
          </a:p>
          <a:p>
            <a:pPr marL="331788" indent="-319088">
              <a:tabLst>
                <a:tab pos="331788" algn="l"/>
              </a:tabLst>
            </a:pP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самостоятельного передвижения инвалида по объекту –  обеспечения его индивидуальной мобильности;</a:t>
            </a:r>
            <a:endParaRPr lang="ru-RU" sz="20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70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000" b="1">
                <a:solidFill>
                  <a:srgbClr val="943735"/>
                </a:solidFill>
                <a:latin typeface="Calibri" pitchFamily="34" charset="0"/>
              </a:rPr>
              <a:t>организационными решениями </a:t>
            </a: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– с обеспечением  сопровождения инвалида по объекту или оказанием  помощи в преодолении барьеров на пути движения  персоналом организации, расположенной на объекте</a:t>
            </a:r>
            <a:endParaRPr lang="ru-RU" sz="20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70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000" b="1">
                <a:solidFill>
                  <a:srgbClr val="943735"/>
                </a:solidFill>
                <a:latin typeface="Calibri" pitchFamily="34" charset="0"/>
              </a:rPr>
              <a:t>мероприятия по информированию инвалидов </a:t>
            </a: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и других</a:t>
            </a:r>
            <a:endParaRPr lang="ru-RU" sz="2000">
              <a:latin typeface="Calibri" pitchFamily="34" charset="0"/>
            </a:endParaRPr>
          </a:p>
          <a:p>
            <a:pPr marL="331788" indent="-319088">
              <a:tabLst>
                <a:tab pos="331788" algn="l"/>
              </a:tabLst>
            </a:pPr>
            <a:r>
              <a:rPr lang="ru-RU" sz="2000" b="1">
                <a:solidFill>
                  <a:srgbClr val="375F92"/>
                </a:solidFill>
                <a:latin typeface="Calibri" pitchFamily="34" charset="0"/>
              </a:rPr>
              <a:t>МГН </a:t>
            </a:r>
            <a:r>
              <a:rPr lang="ru-RU" sz="2000" b="1">
                <a:solidFill>
                  <a:srgbClr val="943735"/>
                </a:solidFill>
                <a:latin typeface="Calibri" pitchFamily="34" charset="0"/>
              </a:rPr>
              <a:t>о реализованных решениях</a:t>
            </a:r>
            <a:endParaRPr lang="ru-RU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449263"/>
            <a:ext cx="8075613" cy="444500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Оценка состояния доступности </a:t>
            </a:r>
            <a:r>
              <a:rPr lang="ru-RU" sz="2800" smtClean="0">
                <a:latin typeface="Calibri" pitchFamily="34" charset="0"/>
              </a:rPr>
              <a:t>(одно из решений)</a:t>
            </a: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5059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0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1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2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3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4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5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6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5067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00049" y="2072193"/>
            <a:ext cx="807720" cy="3947160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Опр</a:t>
            </a:r>
            <a:r>
              <a:rPr sz="2800" b="1" spc="-5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800" b="1" spc="-5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ля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sz="28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о </a:t>
            </a:r>
            <a:r>
              <a:rPr sz="2800" b="1" spc="-4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ж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ой</a:t>
            </a:r>
            <a:endParaRPr sz="28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из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ат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орий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ГН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46325" y="1671638"/>
            <a:ext cx="6418263" cy="4438650"/>
          </a:xfrm>
          <a:prstGeom prst="rect">
            <a:avLst/>
          </a:prstGeom>
        </p:spPr>
        <p:txBody>
          <a:bodyPr lIns="0" tIns="102870" rIns="0" bIns="0">
            <a:spAutoFit/>
          </a:bodyPr>
          <a:lstStyle/>
          <a:p>
            <a:pPr marL="331788" indent="-319088">
              <a:spcBef>
                <a:spcPts val="813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- доступно</a:t>
            </a:r>
            <a:r>
              <a:rPr lang="ru-RU" sz="2900" b="1" u="sng">
                <a:solidFill>
                  <a:srgbClr val="943735"/>
                </a:solidFill>
                <a:latin typeface="Calibri" pitchFamily="34" charset="0"/>
              </a:rPr>
              <a:t> полностью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;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- доступно</a:t>
            </a:r>
            <a:r>
              <a:rPr lang="ru-RU" sz="2900" b="1" u="sng">
                <a:solidFill>
                  <a:srgbClr val="943735"/>
                </a:solidFill>
                <a:latin typeface="Calibri" pitchFamily="34" charset="0"/>
              </a:rPr>
              <a:t> частично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;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- доступно</a:t>
            </a:r>
            <a:r>
              <a:rPr lang="ru-RU" sz="2900" b="1" u="sng">
                <a:solidFill>
                  <a:srgbClr val="943735"/>
                </a:solidFill>
                <a:latin typeface="Calibri" pitchFamily="34" charset="0"/>
              </a:rPr>
              <a:t> условно:</a:t>
            </a:r>
            <a:endParaRPr lang="ru-RU" sz="2900">
              <a:latin typeface="Calibri" pitchFamily="34" charset="0"/>
            </a:endParaRPr>
          </a:p>
          <a:p>
            <a:pPr marL="652463" lvl="1" indent="-273050">
              <a:spcBef>
                <a:spcPts val="625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33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с обеспечением индивидуальной  мобильности,</a:t>
            </a:r>
            <a:endParaRPr lang="ru-RU" sz="26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33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с помощью персонала</a:t>
            </a:r>
            <a:r>
              <a:rPr lang="ru-RU" sz="2600" b="1" u="sng">
                <a:solidFill>
                  <a:srgbClr val="375F92"/>
                </a:solidFill>
                <a:latin typeface="Calibri" pitchFamily="34" charset="0"/>
              </a:rPr>
              <a:t> на объекте</a:t>
            </a: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,</a:t>
            </a:r>
            <a:endParaRPr lang="ru-RU" sz="26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33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с предоставлением услуг</a:t>
            </a:r>
            <a:r>
              <a:rPr lang="ru-RU" sz="2600" b="1" u="sng">
                <a:solidFill>
                  <a:srgbClr val="375F92"/>
                </a:solidFill>
                <a:latin typeface="Calibri" pitchFamily="34" charset="0"/>
              </a:rPr>
              <a:t> на дому</a:t>
            </a: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,</a:t>
            </a:r>
            <a:endParaRPr lang="ru-RU" sz="26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33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с предоставлением услуг</a:t>
            </a:r>
            <a:r>
              <a:rPr lang="ru-RU" sz="2600" b="1" u="sng">
                <a:solidFill>
                  <a:srgbClr val="375F92"/>
                </a:solidFill>
                <a:latin typeface="Calibri" pitchFamily="34" charset="0"/>
              </a:rPr>
              <a:t> дистанционно</a:t>
            </a:r>
            <a:endParaRPr lang="ru-RU" sz="2600">
              <a:latin typeface="Calibri" pitchFamily="34" charset="0"/>
            </a:endParaRPr>
          </a:p>
          <a:p>
            <a:pPr marL="331788" indent="-319088">
              <a:spcBef>
                <a:spcPts val="675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-</a:t>
            </a:r>
            <a:r>
              <a:rPr lang="ru-RU" sz="2900" b="1" u="sng">
                <a:solidFill>
                  <a:srgbClr val="943735"/>
                </a:solidFill>
                <a:latin typeface="Calibri" pitchFamily="34" charset="0"/>
              </a:rPr>
              <a:t> временно недоступно</a:t>
            </a:r>
            <a:endParaRPr lang="ru-RU" sz="29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196850"/>
            <a:ext cx="7769225" cy="876300"/>
          </a:xfrm>
        </p:spPr>
        <p:txBody>
          <a:bodyPr lIns="0" tIns="13335" rIns="0" bIns="0" rtlCol="0">
            <a:spAutoFit/>
          </a:bodyPr>
          <a:lstStyle/>
          <a:p>
            <a:pPr marL="12700" algn="ctr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Оценка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состояния (уровня)</a:t>
            </a:r>
            <a:r>
              <a:rPr sz="2800" b="1" spc="-5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доступности</a:t>
            </a:r>
            <a:b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объекта </a:t>
            </a:r>
            <a:r>
              <a:rPr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 </a:t>
            </a: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предоставляемых</a:t>
            </a:r>
            <a:r>
              <a:rPr sz="2800" b="1" spc="-4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услуг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7238" y="1557338"/>
          <a:ext cx="8047037" cy="5383212"/>
        </p:xfrm>
        <a:graphic>
          <a:graphicData uri="http://schemas.openxmlformats.org/drawingml/2006/table">
            <a:tbl>
              <a:tblPr/>
              <a:tblGrid>
                <a:gridCol w="1423987"/>
                <a:gridCol w="1085850"/>
                <a:gridCol w="3870325"/>
                <a:gridCol w="1666875"/>
              </a:tblGrid>
              <a:tr h="795338">
                <a:tc>
                  <a:txBody>
                    <a:bodyPr/>
                    <a:lstStyle/>
                    <a:p>
                      <a:pPr marL="155575" marR="0" lvl="0" indent="174625" algn="l" defTabSz="914400" rtl="0" eaLnBrk="1" fontAlgn="base" latinLnBrk="0" hangingPunct="1">
                        <a:lnSpc>
                          <a:spcPts val="1875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 доступности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5938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77813" marR="0" lvl="0" indent="-84138" algn="l" defTabSz="914400" rtl="0" eaLnBrk="1" fontAlgn="base" latinLnBrk="0" hangingPunct="1">
                        <a:lnSpc>
                          <a:spcPct val="97000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Условное  обозна-  чение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524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22300" marR="0" lvl="0" indent="-290513" algn="l" defTabSz="914400" rtl="0" eaLnBrk="1" fontAlgn="base" latinLnBrk="0" hangingPunct="1">
                        <a:lnSpc>
                          <a:spcPts val="1875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Обоснование решения о состоянии  доступности объекта и услуг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5938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ts val="1888"/>
                        </a:lnSpc>
                        <a:spcBef>
                          <a:spcPts val="1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Примечание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6513" marR="0" lvl="0" indent="0" algn="ctr" defTabSz="914400" rtl="0" eaLnBrk="1" fontAlgn="base" latinLnBrk="0" hangingPunct="1">
                        <a:lnSpc>
                          <a:spcPts val="18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(комментарий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473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65325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ts val="1875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  полностью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03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ДП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825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980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Обеспечена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доступность объекта по  варианту «А» и всех услуг на объекте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Требования действующих, обязательных  к исполнению, нормативно-технических  документов в проектировании и  строительстве выполнены по всем  структурно-функциональным зонам и  элементам объекта</a:t>
                      </a:r>
                    </a:p>
                  </a:txBody>
                  <a:tcPr marL="0" marR="0" marT="952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ts val="19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Применяется с 1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98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июля 2016 года  исключительно 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 вновь  вводимым в  эксплуатацию  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строительством  или прошедшим  реконструкцию,  кап. ремонт,  (модернизацию)  объектам.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Для отдельных  категорий МГН  может быть  обеспечено  после текущего  ремонта</a:t>
                      </a:r>
                    </a:p>
                  </a:txBody>
                  <a:tcPr marL="0" marR="0" marT="444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7288"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ts val="1875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  частично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905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ДЧ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635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9538" marR="0" lvl="0" indent="0" algn="l" defTabSz="914400" rtl="0" eaLnBrk="1" fontAlgn="base" latinLnBrk="0" hangingPunct="1">
                        <a:lnSpc>
                          <a:spcPct val="98000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Обеспечена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доступность объекта по  варианту «Б» и всех услуг на объекте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 Требования действующих, обязательных  к исполнению, нормативно-технических  документов в проектировании и  строительстве выполнены по входному  узлу и приближенной к нему зоне  оказания услуг с обеспечением на ней  всех видов услуг, имеющихся в данном  здании.</a:t>
                      </a:r>
                    </a:p>
                    <a:p>
                      <a:pPr marL="1095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0" marR="0" marT="76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304800"/>
            <a:ext cx="7696200" cy="874713"/>
          </a:xfrm>
        </p:spPr>
        <p:txBody>
          <a:bodyPr lIns="0" tIns="13335" rIns="0" bIns="0" rtlCol="0">
            <a:spAutoFit/>
          </a:bodyPr>
          <a:lstStyle/>
          <a:p>
            <a:pPr marL="12700" algn="ctr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Оценка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состояния (уровня)</a:t>
            </a:r>
            <a:r>
              <a:rPr sz="2800" b="1" spc="-5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доступности</a:t>
            </a:r>
            <a:b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объекта </a:t>
            </a:r>
            <a:r>
              <a:rPr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 </a:t>
            </a: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предоставляемых</a:t>
            </a:r>
            <a:r>
              <a:rPr sz="2800" b="1" spc="-4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услуг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88975" y="1384300"/>
          <a:ext cx="8108950" cy="5111750"/>
        </p:xfrm>
        <a:graphic>
          <a:graphicData uri="http://schemas.openxmlformats.org/drawingml/2006/table">
            <a:tbl>
              <a:tblPr/>
              <a:tblGrid>
                <a:gridCol w="1647825"/>
                <a:gridCol w="838200"/>
                <a:gridCol w="3833813"/>
                <a:gridCol w="1789112"/>
              </a:tblGrid>
              <a:tr h="219710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  условно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обеспечением</a:t>
                      </a:r>
                    </a:p>
                    <a:p>
                      <a:pPr marL="10795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индивидуальной  мобильности)</a:t>
                      </a:r>
                    </a:p>
                  </a:txBody>
                  <a:tcPr marL="0" marR="0" marT="1905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ДУ-им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76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ct val="98000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Обеспечена доступность объекта с 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самостоятельным передвижением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МГН  (по варианту «А» или варианту «Б») и  предоставляемых на объекте услуг, но  имеются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 от требований  действующих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обязательных к  исполнению,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нормативно-технических  документов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проектировании и  строительстве,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нарушающие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795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требований безопасности и досягаемости</a:t>
                      </a:r>
                    </a:p>
                  </a:txBody>
                  <a:tcPr marL="0" marR="0" marT="825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Требуется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79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8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обязательное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07950" marR="0" lvl="0" indent="0" algn="l" defTabSz="914400" rtl="0" eaLnBrk="1" fontAlgn="base" latinLnBrk="0" hangingPunct="1">
                        <a:lnSpc>
                          <a:spcPct val="14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согласование с  полномочным  представителем  общественного  объединения  инвалидов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08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88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76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88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ДУ-пп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76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713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объекте приняты меры для</a:t>
                      </a:r>
                    </a:p>
                  </a:txBody>
                  <a:tcPr marL="0" marR="0" marT="381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90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обеспечения 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доступа инвалидов к месту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помощью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предост. услуги с помощью персонала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90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персонала на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сопровождение и (или) помощь в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95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объекте)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преодолении барьеров на объекте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95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88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76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88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ДУ-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762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713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 для инвалидов и других МГН</a:t>
                      </a:r>
                    </a:p>
                  </a:txBody>
                  <a:tcPr marL="0" marR="0" marT="381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ct val="98000"/>
                        </a:lnSpc>
                        <a:spcBef>
                          <a:spcPts val="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Решение об этом  формате предост.  услуг руководит.  организации,  расположенной на  объекте,  принимает  самостоятельно</a:t>
                      </a:r>
                    </a:p>
                  </a:txBody>
                  <a:tcPr marL="0" marR="0" marT="825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конкретной категории недоступен;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оказанием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организовано предоставлением услуг на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95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услуг на дому)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дому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1775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88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Доступно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71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88"/>
                        </a:lnSpc>
                        <a:spcBef>
                          <a:spcPts val="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ДУ-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71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713"/>
                        </a:lnSpc>
                        <a:spcBef>
                          <a:spcPts val="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Объект для инвалидов и других МГН</a:t>
                      </a:r>
                    </a:p>
                  </a:txBody>
                  <a:tcPr marL="0" marR="0" marT="190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900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условно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3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дистант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конкретной категории недоступен;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4313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(с оказ. услуг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58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организовано предоставление услуг в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538"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дистанционно)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l" defTabSz="914400" rtl="0" eaLnBrk="1" fontAlgn="base" latinLnBrk="0" hangingPunct="1">
                        <a:lnSpc>
                          <a:spcPts val="1638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дистанционном формате</a:t>
                      </a: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196850"/>
            <a:ext cx="7473950" cy="876300"/>
          </a:xfrm>
        </p:spPr>
        <p:txBody>
          <a:bodyPr lIns="0" tIns="13335" rIns="0" bIns="0" rtlCol="0">
            <a:spAutoFit/>
          </a:bodyPr>
          <a:lstStyle/>
          <a:p>
            <a:pPr marL="12700" algn="ctr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2800" b="1" spc="-2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Согласно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отраслевым</a:t>
            </a:r>
            <a:r>
              <a:rPr sz="2800" b="1" spc="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порядкам</a:t>
            </a:r>
            <a:b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обеспечения </a:t>
            </a: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доступности объектов </a:t>
            </a:r>
            <a:r>
              <a:rPr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</a:t>
            </a:r>
            <a:r>
              <a:rPr sz="2800" b="1" spc="-5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услуг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92150" y="1609725"/>
            <a:ext cx="7924800" cy="444658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формирование паспорта доступности объекта  и предоставляемых на нем услуг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,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разработка  управленческих решений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по повышению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показателей доступности осуществляется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органами власти всех уровней и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организациями различных отраслей 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(государственными и негосударственными), 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расположенными на объекте и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предоставляющими на нем услуги населению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(независимо от условий пользования объектом)</a:t>
            </a:r>
            <a:endParaRPr lang="ru-RU" sz="29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258763"/>
            <a:ext cx="7766050" cy="1306512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38"/>
              </a:spcBef>
            </a:pPr>
            <a:r>
              <a:rPr lang="ru-RU" sz="2800" b="1" smtClean="0">
                <a:latin typeface="Calibri" pitchFamily="34" charset="0"/>
              </a:rPr>
              <a:t>Структура ПАСПОРТА ДОСТУПНОСТИ</a:t>
            </a:r>
            <a:br>
              <a:rPr lang="ru-RU" sz="2800" b="1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(и Реестра ОСИ - по актуализированной методике)</a:t>
            </a: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150" y="1609725"/>
            <a:ext cx="7662863" cy="3829050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1.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Общие сведения об объекте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(краткая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характеристика объекта)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13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2.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Характеристика деятельности организации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на объекте </a:t>
            </a:r>
            <a:r>
              <a:rPr lang="ru-RU" sz="2900" i="1">
                <a:solidFill>
                  <a:srgbClr val="375F92"/>
                </a:solidFill>
                <a:latin typeface="Calibri" pitchFamily="34" charset="0"/>
              </a:rPr>
              <a:t>(краткая характеристика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 i="1">
                <a:solidFill>
                  <a:srgbClr val="375F92"/>
                </a:solidFill>
                <a:latin typeface="Calibri" pitchFamily="34" charset="0"/>
              </a:rPr>
              <a:t>предоставляемых услуг)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3.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Состояние доступности объекта и услуг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4.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Управленческое решение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(по обеспечению  доступности объектов и услуг)</a:t>
            </a:r>
            <a:endParaRPr lang="ru-RU" sz="29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477838"/>
            <a:ext cx="7815263" cy="452437"/>
          </a:xfrm>
        </p:spPr>
        <p:txBody>
          <a:bodyPr lIns="0" tIns="12065" rIns="0" bIns="0" rtlCol="0">
            <a:spAutoFit/>
          </a:bodyPr>
          <a:lstStyle/>
          <a:p>
            <a:pPr marL="12700" algn="ctr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Объект социальной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инфраструктуры</a:t>
            </a:r>
            <a:r>
              <a:rPr sz="2800" b="1" spc="85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(ОСИ)</a:t>
            </a:r>
            <a:endParaRPr sz="28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3" name="object 13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85950" y="1868488"/>
            <a:ext cx="3622675" cy="45243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tabLst>
                <a:tab pos="506095" algn="l"/>
                <a:tab pos="1381125" algn="l"/>
              </a:tabLst>
              <a:defRPr/>
            </a:pPr>
            <a:r>
              <a:rPr sz="2800" spc="-5" dirty="0">
                <a:solidFill>
                  <a:srgbClr val="850000"/>
                </a:solidFill>
                <a:latin typeface="Arial"/>
                <a:cs typeface="Arial"/>
              </a:rPr>
              <a:t>–	</a:t>
            </a:r>
            <a:r>
              <a:rPr sz="2800" b="1" spc="-35" dirty="0">
                <a:solidFill>
                  <a:srgbClr val="850000"/>
                </a:solidFill>
                <a:latin typeface="Arial"/>
                <a:cs typeface="Arial"/>
              </a:rPr>
              <a:t>это	</a:t>
            </a:r>
            <a:r>
              <a:rPr sz="2800" b="1" spc="-10" dirty="0">
                <a:solidFill>
                  <a:srgbClr val="850000"/>
                </a:solidFill>
                <a:latin typeface="Arial"/>
                <a:cs typeface="Arial"/>
              </a:rPr>
              <a:t>организация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78500" y="1868488"/>
            <a:ext cx="2530475" cy="45243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tabLst>
                <a:tab pos="914400" algn="l"/>
                <a:tab pos="2121535" algn="l"/>
              </a:tabLst>
              <a:defRPr/>
            </a:pP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ил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и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час</a:t>
            </a:r>
            <a:r>
              <a:rPr sz="2800" spc="5" dirty="0">
                <a:solidFill>
                  <a:srgbClr val="375F92"/>
                </a:solidFill>
                <a:latin typeface="Arial"/>
                <a:cs typeface="Arial"/>
              </a:rPr>
              <a:t>т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ь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	ее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435100" y="2295525"/>
            <a:ext cx="5473700" cy="4524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tabLst>
                <a:tab pos="2929890" algn="l"/>
              </a:tabLst>
              <a:defRPr/>
            </a:pP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(структурное	</a:t>
            </a:r>
            <a:r>
              <a:rPr sz="2800" spc="-25" dirty="0">
                <a:solidFill>
                  <a:srgbClr val="375F92"/>
                </a:solidFill>
                <a:latin typeface="Arial"/>
                <a:cs typeface="Arial"/>
              </a:rPr>
              <a:t>подразделение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78738" y="2295525"/>
            <a:ext cx="630237" cy="4524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или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35100" y="2722563"/>
            <a:ext cx="4106863" cy="13065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just">
              <a:spcBef>
                <a:spcPts val="100"/>
              </a:spcBef>
            </a:pPr>
            <a:r>
              <a:rPr lang="ru-RU" sz="2800">
                <a:solidFill>
                  <a:srgbClr val="375F92"/>
                </a:solidFill>
              </a:rPr>
              <a:t>филиал), </a:t>
            </a:r>
            <a:r>
              <a:rPr lang="ru-RU" sz="2800">
                <a:solidFill>
                  <a:srgbClr val="850000"/>
                </a:solidFill>
              </a:rPr>
              <a:t>являющаяся  </a:t>
            </a:r>
            <a:r>
              <a:rPr lang="ru-RU" sz="2800" b="1">
                <a:solidFill>
                  <a:srgbClr val="850000"/>
                </a:solidFill>
              </a:rPr>
              <a:t>услуг </a:t>
            </a:r>
            <a:r>
              <a:rPr lang="ru-RU" sz="2800">
                <a:solidFill>
                  <a:srgbClr val="375F92"/>
                </a:solidFill>
              </a:rPr>
              <a:t>(одной или  занимающая </a:t>
            </a:r>
            <a:r>
              <a:rPr lang="ru-RU" sz="2800" b="1">
                <a:solidFill>
                  <a:srgbClr val="850000"/>
                </a:solidFill>
              </a:rPr>
              <a:t>объект</a:t>
            </a:r>
            <a:endParaRPr lang="ru-RU" sz="2800"/>
          </a:p>
        </p:txBody>
      </p:sp>
      <p:sp>
        <p:nvSpPr>
          <p:cNvPr id="8" name="object 8"/>
          <p:cNvSpPr txBox="1"/>
          <p:nvPr/>
        </p:nvSpPr>
        <p:spPr>
          <a:xfrm>
            <a:off x="5672138" y="2722563"/>
            <a:ext cx="2636837" cy="1306512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indent="227013" algn="r">
              <a:spcBef>
                <a:spcPts val="100"/>
              </a:spcBef>
            </a:pPr>
            <a:r>
              <a:rPr lang="ru-RU" sz="2800" b="1">
                <a:solidFill>
                  <a:srgbClr val="850000"/>
                </a:solidFill>
              </a:rPr>
              <a:t>поставщиком  </a:t>
            </a:r>
            <a:r>
              <a:rPr lang="ru-RU" sz="2800">
                <a:solidFill>
                  <a:srgbClr val="375F92"/>
                </a:solidFill>
              </a:rPr>
              <a:t>нескольких),  </a:t>
            </a:r>
            <a:r>
              <a:rPr lang="ru-RU" sz="2800" b="1">
                <a:solidFill>
                  <a:srgbClr val="850000"/>
                </a:solidFill>
              </a:rPr>
              <a:t>недвижимости</a:t>
            </a:r>
            <a:endParaRPr lang="ru-RU" sz="2800"/>
          </a:p>
        </p:txBody>
      </p:sp>
      <p:sp>
        <p:nvSpPr>
          <p:cNvPr id="9" name="object 9"/>
          <p:cNvSpPr txBox="1"/>
          <p:nvPr/>
        </p:nvSpPr>
        <p:spPr>
          <a:xfrm>
            <a:off x="1435100" y="4003675"/>
            <a:ext cx="4262438" cy="4524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tabLst>
                <a:tab pos="1577975" algn="l"/>
                <a:tab pos="3644900" algn="l"/>
              </a:tabLst>
              <a:defRPr/>
            </a:pPr>
            <a:r>
              <a:rPr sz="2800" spc="-10" dirty="0">
                <a:solidFill>
                  <a:srgbClr val="375F92"/>
                </a:solidFill>
                <a:latin typeface="Arial"/>
                <a:cs typeface="Arial"/>
              </a:rPr>
              <a:t>(</a:t>
            </a:r>
            <a:r>
              <a:rPr sz="2800" spc="-60" dirty="0">
                <a:solidFill>
                  <a:srgbClr val="375F92"/>
                </a:solidFill>
                <a:latin typeface="Arial"/>
                <a:cs typeface="Arial"/>
              </a:rPr>
              <a:t>з</a:t>
            </a:r>
            <a:r>
              <a:rPr sz="2800" spc="-10" dirty="0">
                <a:solidFill>
                  <a:srgbClr val="375F92"/>
                </a:solidFill>
                <a:latin typeface="Arial"/>
                <a:cs typeface="Arial"/>
              </a:rPr>
              <a:t>да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ни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е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п</a:t>
            </a:r>
            <a:r>
              <a:rPr sz="2800" spc="-65" dirty="0">
                <a:solidFill>
                  <a:srgbClr val="375F92"/>
                </a:solidFill>
                <a:latin typeface="Arial"/>
                <a:cs typeface="Arial"/>
              </a:rPr>
              <a:t>о</a:t>
            </a:r>
            <a:r>
              <a:rPr sz="2800" spc="-10" dirty="0">
                <a:solidFill>
                  <a:srgbClr val="375F92"/>
                </a:solidFill>
                <a:latin typeface="Arial"/>
                <a:cs typeface="Arial"/>
              </a:rPr>
              <a:t>лн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о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с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т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ью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или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62650" y="4003675"/>
            <a:ext cx="935038" cy="4524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час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т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ь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61213" y="4003675"/>
            <a:ext cx="1147762" cy="452438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tabLst>
                <a:tab pos="937894" algn="l"/>
              </a:tabLst>
              <a:defRPr/>
            </a:pPr>
            <a:r>
              <a:rPr sz="2800" spc="-10" dirty="0">
                <a:solidFill>
                  <a:srgbClr val="375F92"/>
                </a:solidFill>
                <a:latin typeface="Arial"/>
                <a:cs typeface="Arial"/>
              </a:rPr>
              <a:t>е</a:t>
            </a:r>
            <a:r>
              <a:rPr sz="2800" spc="-65" dirty="0">
                <a:solidFill>
                  <a:srgbClr val="375F92"/>
                </a:solidFill>
                <a:latin typeface="Arial"/>
                <a:cs typeface="Arial"/>
              </a:rPr>
              <a:t>г</a:t>
            </a:r>
            <a:r>
              <a:rPr sz="2800" spc="-10" dirty="0">
                <a:solidFill>
                  <a:srgbClr val="375F92"/>
                </a:solidFill>
                <a:latin typeface="Arial"/>
                <a:cs typeface="Arial"/>
              </a:rPr>
              <a:t>о</a:t>
            </a:r>
            <a:r>
              <a:rPr sz="2800" spc="-5" dirty="0">
                <a:solidFill>
                  <a:srgbClr val="375F92"/>
                </a:solidFill>
                <a:latin typeface="Arial"/>
                <a:cs typeface="Arial"/>
              </a:rPr>
              <a:t>)</a:t>
            </a:r>
            <a:r>
              <a:rPr sz="2800" dirty="0">
                <a:solidFill>
                  <a:srgbClr val="375F92"/>
                </a:solidFill>
                <a:latin typeface="Arial"/>
                <a:cs typeface="Arial"/>
              </a:rPr>
              <a:t>	</a:t>
            </a:r>
            <a:r>
              <a:rPr sz="2800" b="1" spc="-5" dirty="0">
                <a:solidFill>
                  <a:srgbClr val="850000"/>
                </a:solidFill>
                <a:latin typeface="Arial"/>
                <a:cs typeface="Arial"/>
              </a:rPr>
              <a:t>с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435100" y="4430713"/>
            <a:ext cx="6873875" cy="87788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3013075" algn="l"/>
                <a:tab pos="5133975" algn="l"/>
                <a:tab pos="6340475" algn="l"/>
              </a:tabLst>
            </a:pPr>
            <a:r>
              <a:rPr lang="ru-RU" sz="2800" b="1">
                <a:solidFill>
                  <a:srgbClr val="850000"/>
                </a:solidFill>
              </a:rPr>
              <a:t>прилегающим	участком	</a:t>
            </a:r>
            <a:r>
              <a:rPr lang="ru-RU" sz="2800">
                <a:solidFill>
                  <a:srgbClr val="375F92"/>
                </a:solidFill>
              </a:rPr>
              <a:t>(при	его  наличии и закреплении за организацией)</a:t>
            </a:r>
            <a:endParaRPr lang="ru-RU" sz="28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object 2"/>
          <p:cNvSpPr>
            <a:spLocks/>
          </p:cNvSpPr>
          <p:nvPr/>
        </p:nvSpPr>
        <p:spPr bwMode="auto">
          <a:xfrm>
            <a:off x="6503988" y="2665413"/>
            <a:ext cx="1017587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17396" y="762"/>
              </a:cxn>
            </a:cxnLst>
            <a:rect l="0" t="0" r="r" b="b"/>
            <a:pathLst>
              <a:path w="1017904" h="1269">
                <a:moveTo>
                  <a:pt x="0" y="0"/>
                </a:moveTo>
                <a:lnTo>
                  <a:pt x="1017396" y="76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2" name="object 3"/>
          <p:cNvSpPr>
            <a:spLocks/>
          </p:cNvSpPr>
          <p:nvPr/>
        </p:nvSpPr>
        <p:spPr bwMode="auto">
          <a:xfrm>
            <a:off x="2546350" y="1827213"/>
            <a:ext cx="0" cy="1441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1640"/>
              </a:cxn>
            </a:cxnLst>
            <a:rect l="0" t="0" r="r" b="b"/>
            <a:pathLst>
              <a:path h="1442085">
                <a:moveTo>
                  <a:pt x="0" y="0"/>
                </a:moveTo>
                <a:lnTo>
                  <a:pt x="0" y="1441640"/>
                </a:lnTo>
              </a:path>
            </a:pathLst>
          </a:custGeom>
          <a:noFill/>
          <a:ln w="10287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3" name="object 4"/>
          <p:cNvSpPr>
            <a:spLocks noChangeArrowheads="1"/>
          </p:cNvSpPr>
          <p:nvPr/>
        </p:nvSpPr>
        <p:spPr bwMode="auto">
          <a:xfrm>
            <a:off x="1555750" y="2952750"/>
            <a:ext cx="846138" cy="563563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04" name="object 5"/>
          <p:cNvSpPr>
            <a:spLocks noChangeArrowheads="1"/>
          </p:cNvSpPr>
          <p:nvPr/>
        </p:nvSpPr>
        <p:spPr bwMode="auto">
          <a:xfrm>
            <a:off x="1601788" y="2981325"/>
            <a:ext cx="752475" cy="6937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05" name="object 6"/>
          <p:cNvSpPr>
            <a:spLocks/>
          </p:cNvSpPr>
          <p:nvPr/>
        </p:nvSpPr>
        <p:spPr bwMode="auto">
          <a:xfrm>
            <a:off x="1485900" y="3035300"/>
            <a:ext cx="833438" cy="550863"/>
          </a:xfrm>
          <a:custGeom>
            <a:avLst/>
            <a:gdLst/>
            <a:ahLst/>
            <a:cxnLst>
              <a:cxn ang="0">
                <a:pos x="741680" y="0"/>
              </a:cxn>
              <a:cxn ang="0">
                <a:pos x="91821" y="0"/>
              </a:cxn>
              <a:cxn ang="0">
                <a:pos x="56096" y="7221"/>
              </a:cxn>
              <a:cxn ang="0">
                <a:pos x="26908" y="26908"/>
              </a:cxn>
              <a:cxn ang="0">
                <a:pos x="7221" y="56096"/>
              </a:cxn>
              <a:cxn ang="0">
                <a:pos x="0" y="91821"/>
              </a:cxn>
              <a:cxn ang="0">
                <a:pos x="0" y="459104"/>
              </a:cxn>
              <a:cxn ang="0">
                <a:pos x="7221" y="494829"/>
              </a:cxn>
              <a:cxn ang="0">
                <a:pos x="26908" y="524017"/>
              </a:cxn>
              <a:cxn ang="0">
                <a:pos x="56096" y="543704"/>
              </a:cxn>
              <a:cxn ang="0">
                <a:pos x="91821" y="550926"/>
              </a:cxn>
              <a:cxn ang="0">
                <a:pos x="741680" y="550926"/>
              </a:cxn>
              <a:cxn ang="0">
                <a:pos x="777404" y="543704"/>
              </a:cxn>
              <a:cxn ang="0">
                <a:pos x="806592" y="524017"/>
              </a:cxn>
              <a:cxn ang="0">
                <a:pos x="826279" y="494829"/>
              </a:cxn>
              <a:cxn ang="0">
                <a:pos x="833501" y="459104"/>
              </a:cxn>
              <a:cxn ang="0">
                <a:pos x="833501" y="91821"/>
              </a:cxn>
              <a:cxn ang="0">
                <a:pos x="826279" y="56096"/>
              </a:cxn>
              <a:cxn ang="0">
                <a:pos x="806592" y="26908"/>
              </a:cxn>
              <a:cxn ang="0">
                <a:pos x="777404" y="7221"/>
              </a:cxn>
              <a:cxn ang="0">
                <a:pos x="741680" y="0"/>
              </a:cxn>
            </a:cxnLst>
            <a:rect l="0" t="0" r="r" b="b"/>
            <a:pathLst>
              <a:path w="833755" h="551179">
                <a:moveTo>
                  <a:pt x="741680" y="0"/>
                </a:moveTo>
                <a:lnTo>
                  <a:pt x="91821" y="0"/>
                </a:lnTo>
                <a:lnTo>
                  <a:pt x="56096" y="7221"/>
                </a:lnTo>
                <a:lnTo>
                  <a:pt x="26908" y="26908"/>
                </a:lnTo>
                <a:lnTo>
                  <a:pt x="7221" y="56096"/>
                </a:lnTo>
                <a:lnTo>
                  <a:pt x="0" y="91821"/>
                </a:lnTo>
                <a:lnTo>
                  <a:pt x="0" y="459104"/>
                </a:lnTo>
                <a:lnTo>
                  <a:pt x="7221" y="494829"/>
                </a:lnTo>
                <a:lnTo>
                  <a:pt x="26908" y="524017"/>
                </a:lnTo>
                <a:lnTo>
                  <a:pt x="56096" y="543704"/>
                </a:lnTo>
                <a:lnTo>
                  <a:pt x="91821" y="550926"/>
                </a:lnTo>
                <a:lnTo>
                  <a:pt x="741680" y="550926"/>
                </a:lnTo>
                <a:lnTo>
                  <a:pt x="777404" y="543704"/>
                </a:lnTo>
                <a:lnTo>
                  <a:pt x="806592" y="524017"/>
                </a:lnTo>
                <a:lnTo>
                  <a:pt x="826279" y="494829"/>
                </a:lnTo>
                <a:lnTo>
                  <a:pt x="833501" y="459104"/>
                </a:lnTo>
                <a:lnTo>
                  <a:pt x="833501" y="91821"/>
                </a:lnTo>
                <a:lnTo>
                  <a:pt x="826279" y="56096"/>
                </a:lnTo>
                <a:lnTo>
                  <a:pt x="806592" y="26908"/>
                </a:lnTo>
                <a:lnTo>
                  <a:pt x="777404" y="7221"/>
                </a:lnTo>
                <a:lnTo>
                  <a:pt x="74168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06" name="object 7"/>
          <p:cNvSpPr>
            <a:spLocks/>
          </p:cNvSpPr>
          <p:nvPr/>
        </p:nvSpPr>
        <p:spPr bwMode="auto">
          <a:xfrm>
            <a:off x="1485900" y="3035300"/>
            <a:ext cx="833438" cy="550863"/>
          </a:xfrm>
          <a:custGeom>
            <a:avLst/>
            <a:gdLst/>
            <a:ahLst/>
            <a:cxnLst>
              <a:cxn ang="0">
                <a:pos x="0" y="91821"/>
              </a:cxn>
              <a:cxn ang="0">
                <a:pos x="7221" y="56096"/>
              </a:cxn>
              <a:cxn ang="0">
                <a:pos x="26908" y="26908"/>
              </a:cxn>
              <a:cxn ang="0">
                <a:pos x="56096" y="7221"/>
              </a:cxn>
              <a:cxn ang="0">
                <a:pos x="91821" y="0"/>
              </a:cxn>
              <a:cxn ang="0">
                <a:pos x="741680" y="0"/>
              </a:cxn>
              <a:cxn ang="0">
                <a:pos x="777404" y="7221"/>
              </a:cxn>
              <a:cxn ang="0">
                <a:pos x="806592" y="26908"/>
              </a:cxn>
              <a:cxn ang="0">
                <a:pos x="826279" y="56096"/>
              </a:cxn>
              <a:cxn ang="0">
                <a:pos x="833501" y="91821"/>
              </a:cxn>
              <a:cxn ang="0">
                <a:pos x="833501" y="459104"/>
              </a:cxn>
              <a:cxn ang="0">
                <a:pos x="826279" y="494829"/>
              </a:cxn>
              <a:cxn ang="0">
                <a:pos x="806592" y="524017"/>
              </a:cxn>
              <a:cxn ang="0">
                <a:pos x="777404" y="543704"/>
              </a:cxn>
              <a:cxn ang="0">
                <a:pos x="741680" y="550926"/>
              </a:cxn>
              <a:cxn ang="0">
                <a:pos x="91821" y="550926"/>
              </a:cxn>
              <a:cxn ang="0">
                <a:pos x="56096" y="543704"/>
              </a:cxn>
              <a:cxn ang="0">
                <a:pos x="26908" y="524017"/>
              </a:cxn>
              <a:cxn ang="0">
                <a:pos x="7221" y="494829"/>
              </a:cxn>
              <a:cxn ang="0">
                <a:pos x="0" y="459104"/>
              </a:cxn>
              <a:cxn ang="0">
                <a:pos x="0" y="91821"/>
              </a:cxn>
            </a:cxnLst>
            <a:rect l="0" t="0" r="r" b="b"/>
            <a:pathLst>
              <a:path w="833755" h="551179">
                <a:moveTo>
                  <a:pt x="0" y="91821"/>
                </a:moveTo>
                <a:lnTo>
                  <a:pt x="7221" y="56096"/>
                </a:lnTo>
                <a:lnTo>
                  <a:pt x="26908" y="26908"/>
                </a:lnTo>
                <a:lnTo>
                  <a:pt x="56096" y="7221"/>
                </a:lnTo>
                <a:lnTo>
                  <a:pt x="91821" y="0"/>
                </a:lnTo>
                <a:lnTo>
                  <a:pt x="741680" y="0"/>
                </a:lnTo>
                <a:lnTo>
                  <a:pt x="777404" y="7221"/>
                </a:lnTo>
                <a:lnTo>
                  <a:pt x="806592" y="26908"/>
                </a:lnTo>
                <a:lnTo>
                  <a:pt x="826279" y="56096"/>
                </a:lnTo>
                <a:lnTo>
                  <a:pt x="833501" y="91821"/>
                </a:lnTo>
                <a:lnTo>
                  <a:pt x="833501" y="459104"/>
                </a:lnTo>
                <a:lnTo>
                  <a:pt x="826279" y="494829"/>
                </a:lnTo>
                <a:lnTo>
                  <a:pt x="806592" y="524017"/>
                </a:lnTo>
                <a:lnTo>
                  <a:pt x="777404" y="543704"/>
                </a:lnTo>
                <a:lnTo>
                  <a:pt x="741680" y="550926"/>
                </a:lnTo>
                <a:lnTo>
                  <a:pt x="91821" y="550926"/>
                </a:lnTo>
                <a:lnTo>
                  <a:pt x="56096" y="543704"/>
                </a:lnTo>
                <a:lnTo>
                  <a:pt x="26908" y="524017"/>
                </a:lnTo>
                <a:lnTo>
                  <a:pt x="7221" y="494829"/>
                </a:lnTo>
                <a:lnTo>
                  <a:pt x="0" y="459104"/>
                </a:lnTo>
                <a:lnTo>
                  <a:pt x="0" y="9182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8" name="object 8"/>
          <p:cNvSpPr txBox="1"/>
          <p:nvPr/>
        </p:nvSpPr>
        <p:spPr>
          <a:xfrm>
            <a:off x="1606550" y="3086100"/>
            <a:ext cx="592138" cy="574675"/>
          </a:xfrm>
          <a:prstGeom prst="rect">
            <a:avLst/>
          </a:prstGeom>
        </p:spPr>
        <p:txBody>
          <a:bodyPr lIns="0" tIns="7620" rIns="0" bIns="0">
            <a:spAutoFit/>
          </a:bodyPr>
          <a:lstStyle/>
          <a:p>
            <a:pPr marL="12700" indent="1588" algn="ctr">
              <a:lnSpc>
                <a:spcPct val="102000"/>
              </a:lnSpc>
              <a:spcBef>
                <a:spcPts val="63"/>
              </a:spcBef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Здание  (корпус2</a:t>
            </a:r>
          </a:p>
          <a:p>
            <a:pPr marL="12700" indent="1588" algn="ctr">
              <a:lnSpc>
                <a:spcPts val="1400"/>
              </a:lnSpc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1208" name="object 9"/>
          <p:cNvSpPr>
            <a:spLocks noChangeArrowheads="1"/>
          </p:cNvSpPr>
          <p:nvPr/>
        </p:nvSpPr>
        <p:spPr bwMode="auto">
          <a:xfrm>
            <a:off x="1409700" y="2230438"/>
            <a:ext cx="1038225" cy="56515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09" name="object 10"/>
          <p:cNvSpPr>
            <a:spLocks noChangeArrowheads="1"/>
          </p:cNvSpPr>
          <p:nvPr/>
        </p:nvSpPr>
        <p:spPr bwMode="auto">
          <a:xfrm>
            <a:off x="1504950" y="2259013"/>
            <a:ext cx="881063" cy="509587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10" name="object 11"/>
          <p:cNvSpPr>
            <a:spLocks/>
          </p:cNvSpPr>
          <p:nvPr/>
        </p:nvSpPr>
        <p:spPr bwMode="auto">
          <a:xfrm>
            <a:off x="1339850" y="2312988"/>
            <a:ext cx="1025525" cy="552450"/>
          </a:xfrm>
          <a:custGeom>
            <a:avLst/>
            <a:gdLst/>
            <a:ahLst/>
            <a:cxnLst>
              <a:cxn ang="0">
                <a:pos x="933450" y="0"/>
              </a:cxn>
              <a:cxn ang="0">
                <a:pos x="92075" y="0"/>
              </a:cxn>
              <a:cxn ang="0">
                <a:pos x="56257" y="7244"/>
              </a:cxn>
              <a:cxn ang="0">
                <a:pos x="26987" y="27003"/>
              </a:cxn>
              <a:cxn ang="0">
                <a:pos x="7242" y="56310"/>
              </a:cxn>
              <a:cxn ang="0">
                <a:pos x="0" y="92201"/>
              </a:cxn>
              <a:cxn ang="0">
                <a:pos x="0" y="460375"/>
              </a:cxn>
              <a:cxn ang="0">
                <a:pos x="7242" y="496246"/>
              </a:cxn>
              <a:cxn ang="0">
                <a:pos x="26987" y="525510"/>
              </a:cxn>
              <a:cxn ang="0">
                <a:pos x="56257" y="545224"/>
              </a:cxn>
              <a:cxn ang="0">
                <a:pos x="92075" y="552450"/>
              </a:cxn>
              <a:cxn ang="0">
                <a:pos x="933450" y="552450"/>
              </a:cxn>
              <a:cxn ang="0">
                <a:pos x="969267" y="545224"/>
              </a:cxn>
              <a:cxn ang="0">
                <a:pos x="998537" y="525510"/>
              </a:cxn>
              <a:cxn ang="0">
                <a:pos x="1018282" y="496246"/>
              </a:cxn>
              <a:cxn ang="0">
                <a:pos x="1025525" y="460375"/>
              </a:cxn>
              <a:cxn ang="0">
                <a:pos x="1025525" y="92201"/>
              </a:cxn>
              <a:cxn ang="0">
                <a:pos x="1018282" y="56310"/>
              </a:cxn>
              <a:cxn ang="0">
                <a:pos x="998537" y="27003"/>
              </a:cxn>
              <a:cxn ang="0">
                <a:pos x="969267" y="7244"/>
              </a:cxn>
              <a:cxn ang="0">
                <a:pos x="933450" y="0"/>
              </a:cxn>
            </a:cxnLst>
            <a:rect l="0" t="0" r="r" b="b"/>
            <a:pathLst>
              <a:path w="1025525" h="552450">
                <a:moveTo>
                  <a:pt x="933450" y="0"/>
                </a:moveTo>
                <a:lnTo>
                  <a:pt x="92075" y="0"/>
                </a:lnTo>
                <a:lnTo>
                  <a:pt x="56257" y="7244"/>
                </a:lnTo>
                <a:lnTo>
                  <a:pt x="26987" y="27003"/>
                </a:lnTo>
                <a:lnTo>
                  <a:pt x="7242" y="56310"/>
                </a:lnTo>
                <a:lnTo>
                  <a:pt x="0" y="92201"/>
                </a:lnTo>
                <a:lnTo>
                  <a:pt x="0" y="460375"/>
                </a:lnTo>
                <a:lnTo>
                  <a:pt x="7242" y="496246"/>
                </a:lnTo>
                <a:lnTo>
                  <a:pt x="26987" y="525510"/>
                </a:lnTo>
                <a:lnTo>
                  <a:pt x="56257" y="545224"/>
                </a:lnTo>
                <a:lnTo>
                  <a:pt x="92075" y="552450"/>
                </a:lnTo>
                <a:lnTo>
                  <a:pt x="933450" y="552450"/>
                </a:lnTo>
                <a:lnTo>
                  <a:pt x="969267" y="545224"/>
                </a:lnTo>
                <a:lnTo>
                  <a:pt x="998537" y="525510"/>
                </a:lnTo>
                <a:lnTo>
                  <a:pt x="1018282" y="496246"/>
                </a:lnTo>
                <a:lnTo>
                  <a:pt x="1025525" y="460375"/>
                </a:lnTo>
                <a:lnTo>
                  <a:pt x="1025525" y="92201"/>
                </a:lnTo>
                <a:lnTo>
                  <a:pt x="1018282" y="56310"/>
                </a:lnTo>
                <a:lnTo>
                  <a:pt x="998537" y="27003"/>
                </a:lnTo>
                <a:lnTo>
                  <a:pt x="969267" y="7244"/>
                </a:lnTo>
                <a:lnTo>
                  <a:pt x="933450" y="0"/>
                </a:lnTo>
                <a:close/>
              </a:path>
            </a:pathLst>
          </a:custGeom>
          <a:solidFill>
            <a:srgbClr val="FAD3B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11" name="object 12"/>
          <p:cNvSpPr>
            <a:spLocks/>
          </p:cNvSpPr>
          <p:nvPr/>
        </p:nvSpPr>
        <p:spPr bwMode="auto">
          <a:xfrm>
            <a:off x="1339850" y="2312988"/>
            <a:ext cx="1025525" cy="552450"/>
          </a:xfrm>
          <a:custGeom>
            <a:avLst/>
            <a:gdLst/>
            <a:ahLst/>
            <a:cxnLst>
              <a:cxn ang="0">
                <a:pos x="0" y="92201"/>
              </a:cxn>
              <a:cxn ang="0">
                <a:pos x="7242" y="56310"/>
              </a:cxn>
              <a:cxn ang="0">
                <a:pos x="26987" y="27003"/>
              </a:cxn>
              <a:cxn ang="0">
                <a:pos x="56257" y="7244"/>
              </a:cxn>
              <a:cxn ang="0">
                <a:pos x="92075" y="0"/>
              </a:cxn>
              <a:cxn ang="0">
                <a:pos x="933450" y="0"/>
              </a:cxn>
              <a:cxn ang="0">
                <a:pos x="969267" y="7244"/>
              </a:cxn>
              <a:cxn ang="0">
                <a:pos x="998537" y="27003"/>
              </a:cxn>
              <a:cxn ang="0">
                <a:pos x="1018282" y="56310"/>
              </a:cxn>
              <a:cxn ang="0">
                <a:pos x="1025525" y="92201"/>
              </a:cxn>
              <a:cxn ang="0">
                <a:pos x="1025525" y="460375"/>
              </a:cxn>
              <a:cxn ang="0">
                <a:pos x="1018282" y="496246"/>
              </a:cxn>
              <a:cxn ang="0">
                <a:pos x="998537" y="525510"/>
              </a:cxn>
              <a:cxn ang="0">
                <a:pos x="969267" y="545224"/>
              </a:cxn>
              <a:cxn ang="0">
                <a:pos x="933450" y="552450"/>
              </a:cxn>
              <a:cxn ang="0">
                <a:pos x="92075" y="552450"/>
              </a:cxn>
              <a:cxn ang="0">
                <a:pos x="56257" y="545224"/>
              </a:cxn>
              <a:cxn ang="0">
                <a:pos x="26987" y="525510"/>
              </a:cxn>
              <a:cxn ang="0">
                <a:pos x="7242" y="496246"/>
              </a:cxn>
              <a:cxn ang="0">
                <a:pos x="0" y="460375"/>
              </a:cxn>
              <a:cxn ang="0">
                <a:pos x="0" y="92201"/>
              </a:cxn>
            </a:cxnLst>
            <a:rect l="0" t="0" r="r" b="b"/>
            <a:pathLst>
              <a:path w="1025525" h="552450">
                <a:moveTo>
                  <a:pt x="0" y="92201"/>
                </a:moveTo>
                <a:lnTo>
                  <a:pt x="7242" y="56310"/>
                </a:lnTo>
                <a:lnTo>
                  <a:pt x="26987" y="27003"/>
                </a:lnTo>
                <a:lnTo>
                  <a:pt x="56257" y="7244"/>
                </a:lnTo>
                <a:lnTo>
                  <a:pt x="92075" y="0"/>
                </a:lnTo>
                <a:lnTo>
                  <a:pt x="933450" y="0"/>
                </a:lnTo>
                <a:lnTo>
                  <a:pt x="969267" y="7244"/>
                </a:lnTo>
                <a:lnTo>
                  <a:pt x="998537" y="27003"/>
                </a:lnTo>
                <a:lnTo>
                  <a:pt x="1018282" y="56310"/>
                </a:lnTo>
                <a:lnTo>
                  <a:pt x="1025525" y="92201"/>
                </a:lnTo>
                <a:lnTo>
                  <a:pt x="1025525" y="460375"/>
                </a:lnTo>
                <a:lnTo>
                  <a:pt x="1018282" y="496246"/>
                </a:lnTo>
                <a:lnTo>
                  <a:pt x="998537" y="525510"/>
                </a:lnTo>
                <a:lnTo>
                  <a:pt x="969267" y="545224"/>
                </a:lnTo>
                <a:lnTo>
                  <a:pt x="933450" y="552450"/>
                </a:lnTo>
                <a:lnTo>
                  <a:pt x="92075" y="552450"/>
                </a:lnTo>
                <a:lnTo>
                  <a:pt x="56257" y="545224"/>
                </a:lnTo>
                <a:lnTo>
                  <a:pt x="26987" y="525510"/>
                </a:lnTo>
                <a:lnTo>
                  <a:pt x="7242" y="496246"/>
                </a:lnTo>
                <a:lnTo>
                  <a:pt x="0" y="460375"/>
                </a:lnTo>
                <a:lnTo>
                  <a:pt x="0" y="9220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object 13"/>
          <p:cNvSpPr txBox="1"/>
          <p:nvPr/>
        </p:nvSpPr>
        <p:spPr>
          <a:xfrm>
            <a:off x="1509713" y="2363788"/>
            <a:ext cx="685800" cy="392112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algn="ctr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spc="-5" dirty="0">
                <a:latin typeface="Times New Roman"/>
                <a:cs typeface="Times New Roman"/>
              </a:rPr>
              <a:t>Здание</a:t>
            </a:r>
            <a:endParaRPr sz="1200">
              <a:latin typeface="Times New Roman"/>
              <a:cs typeface="Times New Roman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 spc="-15" dirty="0">
                <a:latin typeface="Times New Roman"/>
                <a:cs typeface="Times New Roman"/>
              </a:rPr>
              <a:t>(корпус</a:t>
            </a:r>
            <a:r>
              <a:rPr sz="1200" spc="-4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213" name="object 14"/>
          <p:cNvSpPr>
            <a:spLocks noChangeArrowheads="1"/>
          </p:cNvSpPr>
          <p:nvPr/>
        </p:nvSpPr>
        <p:spPr bwMode="auto">
          <a:xfrm>
            <a:off x="1555750" y="3657600"/>
            <a:ext cx="846138" cy="563563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14" name="object 15"/>
          <p:cNvSpPr>
            <a:spLocks noChangeArrowheads="1"/>
          </p:cNvSpPr>
          <p:nvPr/>
        </p:nvSpPr>
        <p:spPr bwMode="auto">
          <a:xfrm>
            <a:off x="1601788" y="3686175"/>
            <a:ext cx="752475" cy="693738"/>
          </a:xfrm>
          <a:prstGeom prst="rect">
            <a:avLst/>
          </a:prstGeom>
          <a:blipFill dpi="0" rotWithShape="1">
            <a:blip r:embed="rId7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15" name="object 16"/>
          <p:cNvSpPr>
            <a:spLocks/>
          </p:cNvSpPr>
          <p:nvPr/>
        </p:nvSpPr>
        <p:spPr bwMode="auto">
          <a:xfrm>
            <a:off x="1485900" y="3740150"/>
            <a:ext cx="833438" cy="550863"/>
          </a:xfrm>
          <a:custGeom>
            <a:avLst/>
            <a:gdLst/>
            <a:ahLst/>
            <a:cxnLst>
              <a:cxn ang="0">
                <a:pos x="741680" y="0"/>
              </a:cxn>
              <a:cxn ang="0">
                <a:pos x="91821" y="0"/>
              </a:cxn>
              <a:cxn ang="0">
                <a:pos x="56096" y="7221"/>
              </a:cxn>
              <a:cxn ang="0">
                <a:pos x="26908" y="26908"/>
              </a:cxn>
              <a:cxn ang="0">
                <a:pos x="7221" y="56096"/>
              </a:cxn>
              <a:cxn ang="0">
                <a:pos x="0" y="91820"/>
              </a:cxn>
              <a:cxn ang="0">
                <a:pos x="0" y="459105"/>
              </a:cxn>
              <a:cxn ang="0">
                <a:pos x="7221" y="494829"/>
              </a:cxn>
              <a:cxn ang="0">
                <a:pos x="26908" y="524017"/>
              </a:cxn>
              <a:cxn ang="0">
                <a:pos x="56096" y="543704"/>
              </a:cxn>
              <a:cxn ang="0">
                <a:pos x="91821" y="550926"/>
              </a:cxn>
              <a:cxn ang="0">
                <a:pos x="741680" y="550926"/>
              </a:cxn>
              <a:cxn ang="0">
                <a:pos x="777404" y="543704"/>
              </a:cxn>
              <a:cxn ang="0">
                <a:pos x="806592" y="524017"/>
              </a:cxn>
              <a:cxn ang="0">
                <a:pos x="826279" y="494829"/>
              </a:cxn>
              <a:cxn ang="0">
                <a:pos x="833501" y="459105"/>
              </a:cxn>
              <a:cxn ang="0">
                <a:pos x="833501" y="91820"/>
              </a:cxn>
              <a:cxn ang="0">
                <a:pos x="826279" y="56096"/>
              </a:cxn>
              <a:cxn ang="0">
                <a:pos x="806592" y="26908"/>
              </a:cxn>
              <a:cxn ang="0">
                <a:pos x="777404" y="7221"/>
              </a:cxn>
              <a:cxn ang="0">
                <a:pos x="741680" y="0"/>
              </a:cxn>
            </a:cxnLst>
            <a:rect l="0" t="0" r="r" b="b"/>
            <a:pathLst>
              <a:path w="833755" h="551179">
                <a:moveTo>
                  <a:pt x="741680" y="0"/>
                </a:moveTo>
                <a:lnTo>
                  <a:pt x="91821" y="0"/>
                </a:lnTo>
                <a:lnTo>
                  <a:pt x="56096" y="7221"/>
                </a:lnTo>
                <a:lnTo>
                  <a:pt x="26908" y="26908"/>
                </a:lnTo>
                <a:lnTo>
                  <a:pt x="7221" y="56096"/>
                </a:lnTo>
                <a:lnTo>
                  <a:pt x="0" y="91820"/>
                </a:lnTo>
                <a:lnTo>
                  <a:pt x="0" y="459105"/>
                </a:lnTo>
                <a:lnTo>
                  <a:pt x="7221" y="494829"/>
                </a:lnTo>
                <a:lnTo>
                  <a:pt x="26908" y="524017"/>
                </a:lnTo>
                <a:lnTo>
                  <a:pt x="56096" y="543704"/>
                </a:lnTo>
                <a:lnTo>
                  <a:pt x="91821" y="550926"/>
                </a:lnTo>
                <a:lnTo>
                  <a:pt x="741680" y="550926"/>
                </a:lnTo>
                <a:lnTo>
                  <a:pt x="777404" y="543704"/>
                </a:lnTo>
                <a:lnTo>
                  <a:pt x="806592" y="524017"/>
                </a:lnTo>
                <a:lnTo>
                  <a:pt x="826279" y="494829"/>
                </a:lnTo>
                <a:lnTo>
                  <a:pt x="833501" y="459105"/>
                </a:lnTo>
                <a:lnTo>
                  <a:pt x="833501" y="91820"/>
                </a:lnTo>
                <a:lnTo>
                  <a:pt x="826279" y="56096"/>
                </a:lnTo>
                <a:lnTo>
                  <a:pt x="806592" y="26908"/>
                </a:lnTo>
                <a:lnTo>
                  <a:pt x="777404" y="7221"/>
                </a:lnTo>
                <a:lnTo>
                  <a:pt x="741680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16" name="object 17"/>
          <p:cNvSpPr>
            <a:spLocks/>
          </p:cNvSpPr>
          <p:nvPr/>
        </p:nvSpPr>
        <p:spPr bwMode="auto">
          <a:xfrm>
            <a:off x="1485900" y="3740150"/>
            <a:ext cx="833438" cy="550863"/>
          </a:xfrm>
          <a:custGeom>
            <a:avLst/>
            <a:gdLst/>
            <a:ahLst/>
            <a:cxnLst>
              <a:cxn ang="0">
                <a:pos x="0" y="91820"/>
              </a:cxn>
              <a:cxn ang="0">
                <a:pos x="7221" y="56096"/>
              </a:cxn>
              <a:cxn ang="0">
                <a:pos x="26908" y="26908"/>
              </a:cxn>
              <a:cxn ang="0">
                <a:pos x="56096" y="7221"/>
              </a:cxn>
              <a:cxn ang="0">
                <a:pos x="91821" y="0"/>
              </a:cxn>
              <a:cxn ang="0">
                <a:pos x="741680" y="0"/>
              </a:cxn>
              <a:cxn ang="0">
                <a:pos x="777404" y="7221"/>
              </a:cxn>
              <a:cxn ang="0">
                <a:pos x="806592" y="26908"/>
              </a:cxn>
              <a:cxn ang="0">
                <a:pos x="826279" y="56096"/>
              </a:cxn>
              <a:cxn ang="0">
                <a:pos x="833501" y="91820"/>
              </a:cxn>
              <a:cxn ang="0">
                <a:pos x="833501" y="459105"/>
              </a:cxn>
              <a:cxn ang="0">
                <a:pos x="826279" y="494829"/>
              </a:cxn>
              <a:cxn ang="0">
                <a:pos x="806592" y="524017"/>
              </a:cxn>
              <a:cxn ang="0">
                <a:pos x="777404" y="543704"/>
              </a:cxn>
              <a:cxn ang="0">
                <a:pos x="741680" y="550926"/>
              </a:cxn>
              <a:cxn ang="0">
                <a:pos x="91821" y="550926"/>
              </a:cxn>
              <a:cxn ang="0">
                <a:pos x="56096" y="543704"/>
              </a:cxn>
              <a:cxn ang="0">
                <a:pos x="26908" y="524017"/>
              </a:cxn>
              <a:cxn ang="0">
                <a:pos x="7221" y="494829"/>
              </a:cxn>
              <a:cxn ang="0">
                <a:pos x="0" y="459105"/>
              </a:cxn>
              <a:cxn ang="0">
                <a:pos x="0" y="91820"/>
              </a:cxn>
            </a:cxnLst>
            <a:rect l="0" t="0" r="r" b="b"/>
            <a:pathLst>
              <a:path w="833755" h="551179">
                <a:moveTo>
                  <a:pt x="0" y="91820"/>
                </a:moveTo>
                <a:lnTo>
                  <a:pt x="7221" y="56096"/>
                </a:lnTo>
                <a:lnTo>
                  <a:pt x="26908" y="26908"/>
                </a:lnTo>
                <a:lnTo>
                  <a:pt x="56096" y="7221"/>
                </a:lnTo>
                <a:lnTo>
                  <a:pt x="91821" y="0"/>
                </a:lnTo>
                <a:lnTo>
                  <a:pt x="741680" y="0"/>
                </a:lnTo>
                <a:lnTo>
                  <a:pt x="777404" y="7221"/>
                </a:lnTo>
                <a:lnTo>
                  <a:pt x="806592" y="26908"/>
                </a:lnTo>
                <a:lnTo>
                  <a:pt x="826279" y="56096"/>
                </a:lnTo>
                <a:lnTo>
                  <a:pt x="833501" y="91820"/>
                </a:lnTo>
                <a:lnTo>
                  <a:pt x="833501" y="459105"/>
                </a:lnTo>
                <a:lnTo>
                  <a:pt x="826279" y="494829"/>
                </a:lnTo>
                <a:lnTo>
                  <a:pt x="806592" y="524017"/>
                </a:lnTo>
                <a:lnTo>
                  <a:pt x="777404" y="543704"/>
                </a:lnTo>
                <a:lnTo>
                  <a:pt x="741680" y="550926"/>
                </a:lnTo>
                <a:lnTo>
                  <a:pt x="91821" y="550926"/>
                </a:lnTo>
                <a:lnTo>
                  <a:pt x="56096" y="543704"/>
                </a:lnTo>
                <a:lnTo>
                  <a:pt x="26908" y="524017"/>
                </a:lnTo>
                <a:lnTo>
                  <a:pt x="7221" y="494829"/>
                </a:lnTo>
                <a:lnTo>
                  <a:pt x="0" y="459105"/>
                </a:lnTo>
                <a:lnTo>
                  <a:pt x="0" y="9182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8" name="object 18"/>
          <p:cNvSpPr txBox="1"/>
          <p:nvPr/>
        </p:nvSpPr>
        <p:spPr>
          <a:xfrm>
            <a:off x="1606550" y="3792538"/>
            <a:ext cx="592138" cy="574675"/>
          </a:xfrm>
          <a:prstGeom prst="rect">
            <a:avLst/>
          </a:prstGeom>
        </p:spPr>
        <p:txBody>
          <a:bodyPr lIns="0" tIns="8255" rIns="0" bIns="0">
            <a:spAutoFit/>
          </a:bodyPr>
          <a:lstStyle/>
          <a:p>
            <a:pPr marL="12700" indent="1588" algn="ctr">
              <a:lnSpc>
                <a:spcPct val="102000"/>
              </a:lnSpc>
              <a:spcBef>
                <a:spcPts val="63"/>
              </a:spcBef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Здание  (корпус3</a:t>
            </a:r>
          </a:p>
          <a:p>
            <a:pPr marL="12700" indent="1588" algn="ctr">
              <a:lnSpc>
                <a:spcPts val="1400"/>
              </a:lnSpc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1218" name="object 19"/>
          <p:cNvSpPr>
            <a:spLocks/>
          </p:cNvSpPr>
          <p:nvPr/>
        </p:nvSpPr>
        <p:spPr bwMode="auto">
          <a:xfrm>
            <a:off x="260350" y="2941638"/>
            <a:ext cx="1079500" cy="896937"/>
          </a:xfrm>
          <a:custGeom>
            <a:avLst/>
            <a:gdLst/>
            <a:ahLst/>
            <a:cxnLst>
              <a:cxn ang="0">
                <a:pos x="487435" y="2051"/>
              </a:cxn>
              <a:cxn ang="0">
                <a:pos x="387961" y="17900"/>
              </a:cxn>
              <a:cxn ang="0">
                <a:pos x="295882" y="48158"/>
              </a:cxn>
              <a:cxn ang="0">
                <a:pos x="213008" y="91319"/>
              </a:cxn>
              <a:cxn ang="0">
                <a:pos x="141147" y="145881"/>
              </a:cxn>
              <a:cxn ang="0">
                <a:pos x="82108" y="210339"/>
              </a:cxn>
              <a:cxn ang="0">
                <a:pos x="37698" y="283191"/>
              </a:cxn>
              <a:cxn ang="0">
                <a:pos x="9725" y="362930"/>
              </a:cxn>
              <a:cxn ang="0">
                <a:pos x="0" y="448055"/>
              </a:cxn>
              <a:cxn ang="0">
                <a:pos x="9725" y="533220"/>
              </a:cxn>
              <a:cxn ang="0">
                <a:pos x="37698" y="612991"/>
              </a:cxn>
              <a:cxn ang="0">
                <a:pos x="82108" y="685864"/>
              </a:cxn>
              <a:cxn ang="0">
                <a:pos x="141147" y="750338"/>
              </a:cxn>
              <a:cxn ang="0">
                <a:pos x="213008" y="804910"/>
              </a:cxn>
              <a:cxn ang="0">
                <a:pos x="295882" y="848077"/>
              </a:cxn>
              <a:cxn ang="0">
                <a:pos x="387961" y="878337"/>
              </a:cxn>
              <a:cxn ang="0">
                <a:pos x="487435" y="894187"/>
              </a:cxn>
              <a:cxn ang="0">
                <a:pos x="591327" y="894187"/>
              </a:cxn>
              <a:cxn ang="0">
                <a:pos x="690799" y="878337"/>
              </a:cxn>
              <a:cxn ang="0">
                <a:pos x="782872" y="848077"/>
              </a:cxn>
              <a:cxn ang="0">
                <a:pos x="865740" y="804910"/>
              </a:cxn>
              <a:cxn ang="0">
                <a:pos x="937594" y="750338"/>
              </a:cxn>
              <a:cxn ang="0">
                <a:pos x="996628" y="685864"/>
              </a:cxn>
              <a:cxn ang="0">
                <a:pos x="1041032" y="612991"/>
              </a:cxn>
              <a:cxn ang="0">
                <a:pos x="1069000" y="533220"/>
              </a:cxn>
              <a:cxn ang="0">
                <a:pos x="1078725" y="448055"/>
              </a:cxn>
              <a:cxn ang="0">
                <a:pos x="1069000" y="362930"/>
              </a:cxn>
              <a:cxn ang="0">
                <a:pos x="1041032" y="283191"/>
              </a:cxn>
              <a:cxn ang="0">
                <a:pos x="996628" y="210339"/>
              </a:cxn>
              <a:cxn ang="0">
                <a:pos x="937594" y="145881"/>
              </a:cxn>
              <a:cxn ang="0">
                <a:pos x="865740" y="91319"/>
              </a:cxn>
              <a:cxn ang="0">
                <a:pos x="782872" y="48158"/>
              </a:cxn>
              <a:cxn ang="0">
                <a:pos x="690799" y="17900"/>
              </a:cxn>
              <a:cxn ang="0">
                <a:pos x="591327" y="2051"/>
              </a:cxn>
            </a:cxnLst>
            <a:rect l="0" t="0" r="r" b="b"/>
            <a:pathLst>
              <a:path w="1078865" h="896620">
                <a:moveTo>
                  <a:pt x="539381" y="0"/>
                </a:moveTo>
                <a:lnTo>
                  <a:pt x="487435" y="2051"/>
                </a:lnTo>
                <a:lnTo>
                  <a:pt x="436886" y="8081"/>
                </a:lnTo>
                <a:lnTo>
                  <a:pt x="387961" y="17900"/>
                </a:lnTo>
                <a:lnTo>
                  <a:pt x="340884" y="31322"/>
                </a:lnTo>
                <a:lnTo>
                  <a:pt x="295882" y="48158"/>
                </a:lnTo>
                <a:lnTo>
                  <a:pt x="253182" y="68219"/>
                </a:lnTo>
                <a:lnTo>
                  <a:pt x="213008" y="91319"/>
                </a:lnTo>
                <a:lnTo>
                  <a:pt x="175588" y="117269"/>
                </a:lnTo>
                <a:lnTo>
                  <a:pt x="141147" y="145881"/>
                </a:lnTo>
                <a:lnTo>
                  <a:pt x="109912" y="176967"/>
                </a:lnTo>
                <a:lnTo>
                  <a:pt x="82108" y="210339"/>
                </a:lnTo>
                <a:lnTo>
                  <a:pt x="57961" y="245810"/>
                </a:lnTo>
                <a:lnTo>
                  <a:pt x="37698" y="283191"/>
                </a:lnTo>
                <a:lnTo>
                  <a:pt x="21544" y="322293"/>
                </a:lnTo>
                <a:lnTo>
                  <a:pt x="9725" y="362930"/>
                </a:lnTo>
                <a:lnTo>
                  <a:pt x="2469" y="404914"/>
                </a:lnTo>
                <a:lnTo>
                  <a:pt x="0" y="448055"/>
                </a:lnTo>
                <a:lnTo>
                  <a:pt x="2469" y="491218"/>
                </a:lnTo>
                <a:lnTo>
                  <a:pt x="9725" y="533220"/>
                </a:lnTo>
                <a:lnTo>
                  <a:pt x="21544" y="573874"/>
                </a:lnTo>
                <a:lnTo>
                  <a:pt x="37698" y="612991"/>
                </a:lnTo>
                <a:lnTo>
                  <a:pt x="57961" y="650383"/>
                </a:lnTo>
                <a:lnTo>
                  <a:pt x="82108" y="685864"/>
                </a:lnTo>
                <a:lnTo>
                  <a:pt x="109912" y="719245"/>
                </a:lnTo>
                <a:lnTo>
                  <a:pt x="141147" y="750338"/>
                </a:lnTo>
                <a:lnTo>
                  <a:pt x="175588" y="778956"/>
                </a:lnTo>
                <a:lnTo>
                  <a:pt x="213008" y="804910"/>
                </a:lnTo>
                <a:lnTo>
                  <a:pt x="253182" y="828013"/>
                </a:lnTo>
                <a:lnTo>
                  <a:pt x="295882" y="848077"/>
                </a:lnTo>
                <a:lnTo>
                  <a:pt x="340884" y="864914"/>
                </a:lnTo>
                <a:lnTo>
                  <a:pt x="387961" y="878337"/>
                </a:lnTo>
                <a:lnTo>
                  <a:pt x="436886" y="888157"/>
                </a:lnTo>
                <a:lnTo>
                  <a:pt x="487435" y="894187"/>
                </a:lnTo>
                <a:lnTo>
                  <a:pt x="539381" y="896238"/>
                </a:lnTo>
                <a:lnTo>
                  <a:pt x="591327" y="894187"/>
                </a:lnTo>
                <a:lnTo>
                  <a:pt x="641875" y="888157"/>
                </a:lnTo>
                <a:lnTo>
                  <a:pt x="690799" y="878337"/>
                </a:lnTo>
                <a:lnTo>
                  <a:pt x="737873" y="864914"/>
                </a:lnTo>
                <a:lnTo>
                  <a:pt x="782872" y="848077"/>
                </a:lnTo>
                <a:lnTo>
                  <a:pt x="825570" y="828013"/>
                </a:lnTo>
                <a:lnTo>
                  <a:pt x="865740" y="804910"/>
                </a:lnTo>
                <a:lnTo>
                  <a:pt x="903157" y="778956"/>
                </a:lnTo>
                <a:lnTo>
                  <a:pt x="937594" y="750338"/>
                </a:lnTo>
                <a:lnTo>
                  <a:pt x="968827" y="719245"/>
                </a:lnTo>
                <a:lnTo>
                  <a:pt x="996628" y="685864"/>
                </a:lnTo>
                <a:lnTo>
                  <a:pt x="1020771" y="650383"/>
                </a:lnTo>
                <a:lnTo>
                  <a:pt x="1041032" y="612991"/>
                </a:lnTo>
                <a:lnTo>
                  <a:pt x="1057184" y="573874"/>
                </a:lnTo>
                <a:lnTo>
                  <a:pt x="1069000" y="533220"/>
                </a:lnTo>
                <a:lnTo>
                  <a:pt x="1076256" y="491218"/>
                </a:lnTo>
                <a:lnTo>
                  <a:pt x="1078725" y="448055"/>
                </a:lnTo>
                <a:lnTo>
                  <a:pt x="1076256" y="404914"/>
                </a:lnTo>
                <a:lnTo>
                  <a:pt x="1069000" y="362930"/>
                </a:lnTo>
                <a:lnTo>
                  <a:pt x="1057184" y="322293"/>
                </a:lnTo>
                <a:lnTo>
                  <a:pt x="1041032" y="283191"/>
                </a:lnTo>
                <a:lnTo>
                  <a:pt x="1020771" y="245810"/>
                </a:lnTo>
                <a:lnTo>
                  <a:pt x="996628" y="210339"/>
                </a:lnTo>
                <a:lnTo>
                  <a:pt x="968827" y="176967"/>
                </a:lnTo>
                <a:lnTo>
                  <a:pt x="937594" y="145881"/>
                </a:lnTo>
                <a:lnTo>
                  <a:pt x="903157" y="117269"/>
                </a:lnTo>
                <a:lnTo>
                  <a:pt x="865740" y="91319"/>
                </a:lnTo>
                <a:lnTo>
                  <a:pt x="825570" y="68219"/>
                </a:lnTo>
                <a:lnTo>
                  <a:pt x="782872" y="48158"/>
                </a:lnTo>
                <a:lnTo>
                  <a:pt x="737873" y="31322"/>
                </a:lnTo>
                <a:lnTo>
                  <a:pt x="690799" y="17900"/>
                </a:lnTo>
                <a:lnTo>
                  <a:pt x="641875" y="8081"/>
                </a:lnTo>
                <a:lnTo>
                  <a:pt x="591327" y="2051"/>
                </a:lnTo>
                <a:lnTo>
                  <a:pt x="539381" y="0"/>
                </a:lnTo>
                <a:close/>
              </a:path>
            </a:pathLst>
          </a:custGeom>
          <a:solidFill>
            <a:srgbClr val="DBE4F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19" name="object 20"/>
          <p:cNvSpPr>
            <a:spLocks/>
          </p:cNvSpPr>
          <p:nvPr/>
        </p:nvSpPr>
        <p:spPr bwMode="auto">
          <a:xfrm>
            <a:off x="260350" y="2941638"/>
            <a:ext cx="1079500" cy="896937"/>
          </a:xfrm>
          <a:custGeom>
            <a:avLst/>
            <a:gdLst/>
            <a:ahLst/>
            <a:cxnLst>
              <a:cxn ang="0">
                <a:pos x="2469" y="404914"/>
              </a:cxn>
              <a:cxn ang="0">
                <a:pos x="21544" y="322293"/>
              </a:cxn>
              <a:cxn ang="0">
                <a:pos x="57961" y="245810"/>
              </a:cxn>
              <a:cxn ang="0">
                <a:pos x="109912" y="176967"/>
              </a:cxn>
              <a:cxn ang="0">
                <a:pos x="175588" y="117269"/>
              </a:cxn>
              <a:cxn ang="0">
                <a:pos x="253182" y="68219"/>
              </a:cxn>
              <a:cxn ang="0">
                <a:pos x="340884" y="31322"/>
              </a:cxn>
              <a:cxn ang="0">
                <a:pos x="436886" y="8081"/>
              </a:cxn>
              <a:cxn ang="0">
                <a:pos x="539381" y="0"/>
              </a:cxn>
              <a:cxn ang="0">
                <a:pos x="641875" y="8081"/>
              </a:cxn>
              <a:cxn ang="0">
                <a:pos x="737873" y="31322"/>
              </a:cxn>
              <a:cxn ang="0">
                <a:pos x="825570" y="68219"/>
              </a:cxn>
              <a:cxn ang="0">
                <a:pos x="903157" y="117269"/>
              </a:cxn>
              <a:cxn ang="0">
                <a:pos x="968827" y="176967"/>
              </a:cxn>
              <a:cxn ang="0">
                <a:pos x="1020771" y="245810"/>
              </a:cxn>
              <a:cxn ang="0">
                <a:pos x="1057184" y="322293"/>
              </a:cxn>
              <a:cxn ang="0">
                <a:pos x="1076256" y="404914"/>
              </a:cxn>
              <a:cxn ang="0">
                <a:pos x="1076256" y="491218"/>
              </a:cxn>
              <a:cxn ang="0">
                <a:pos x="1057184" y="573874"/>
              </a:cxn>
              <a:cxn ang="0">
                <a:pos x="1020771" y="650383"/>
              </a:cxn>
              <a:cxn ang="0">
                <a:pos x="968827" y="719245"/>
              </a:cxn>
              <a:cxn ang="0">
                <a:pos x="903157" y="778956"/>
              </a:cxn>
              <a:cxn ang="0">
                <a:pos x="825570" y="828013"/>
              </a:cxn>
              <a:cxn ang="0">
                <a:pos x="737873" y="864914"/>
              </a:cxn>
              <a:cxn ang="0">
                <a:pos x="641875" y="888157"/>
              </a:cxn>
              <a:cxn ang="0">
                <a:pos x="539381" y="896238"/>
              </a:cxn>
              <a:cxn ang="0">
                <a:pos x="436886" y="888157"/>
              </a:cxn>
              <a:cxn ang="0">
                <a:pos x="340884" y="864914"/>
              </a:cxn>
              <a:cxn ang="0">
                <a:pos x="253182" y="828013"/>
              </a:cxn>
              <a:cxn ang="0">
                <a:pos x="175588" y="778956"/>
              </a:cxn>
              <a:cxn ang="0">
                <a:pos x="109912" y="719245"/>
              </a:cxn>
              <a:cxn ang="0">
                <a:pos x="57961" y="650383"/>
              </a:cxn>
              <a:cxn ang="0">
                <a:pos x="21544" y="573874"/>
              </a:cxn>
              <a:cxn ang="0">
                <a:pos x="2469" y="491218"/>
              </a:cxn>
            </a:cxnLst>
            <a:rect l="0" t="0" r="r" b="b"/>
            <a:pathLst>
              <a:path w="1078865" h="896620">
                <a:moveTo>
                  <a:pt x="0" y="448055"/>
                </a:moveTo>
                <a:lnTo>
                  <a:pt x="2469" y="404914"/>
                </a:lnTo>
                <a:lnTo>
                  <a:pt x="9725" y="362930"/>
                </a:lnTo>
                <a:lnTo>
                  <a:pt x="21544" y="322293"/>
                </a:lnTo>
                <a:lnTo>
                  <a:pt x="37698" y="283191"/>
                </a:lnTo>
                <a:lnTo>
                  <a:pt x="57961" y="245810"/>
                </a:lnTo>
                <a:lnTo>
                  <a:pt x="82108" y="210339"/>
                </a:lnTo>
                <a:lnTo>
                  <a:pt x="109912" y="176967"/>
                </a:lnTo>
                <a:lnTo>
                  <a:pt x="141147" y="145881"/>
                </a:lnTo>
                <a:lnTo>
                  <a:pt x="175588" y="117269"/>
                </a:lnTo>
                <a:lnTo>
                  <a:pt x="213008" y="91319"/>
                </a:lnTo>
                <a:lnTo>
                  <a:pt x="253182" y="68219"/>
                </a:lnTo>
                <a:lnTo>
                  <a:pt x="295882" y="48158"/>
                </a:lnTo>
                <a:lnTo>
                  <a:pt x="340884" y="31322"/>
                </a:lnTo>
                <a:lnTo>
                  <a:pt x="387961" y="17900"/>
                </a:lnTo>
                <a:lnTo>
                  <a:pt x="436886" y="8081"/>
                </a:lnTo>
                <a:lnTo>
                  <a:pt x="487435" y="2051"/>
                </a:lnTo>
                <a:lnTo>
                  <a:pt x="539381" y="0"/>
                </a:lnTo>
                <a:lnTo>
                  <a:pt x="591327" y="2051"/>
                </a:lnTo>
                <a:lnTo>
                  <a:pt x="641875" y="8081"/>
                </a:lnTo>
                <a:lnTo>
                  <a:pt x="690799" y="17900"/>
                </a:lnTo>
                <a:lnTo>
                  <a:pt x="737873" y="31322"/>
                </a:lnTo>
                <a:lnTo>
                  <a:pt x="782872" y="48158"/>
                </a:lnTo>
                <a:lnTo>
                  <a:pt x="825570" y="68219"/>
                </a:lnTo>
                <a:lnTo>
                  <a:pt x="865740" y="91319"/>
                </a:lnTo>
                <a:lnTo>
                  <a:pt x="903157" y="117269"/>
                </a:lnTo>
                <a:lnTo>
                  <a:pt x="937594" y="145881"/>
                </a:lnTo>
                <a:lnTo>
                  <a:pt x="968827" y="176967"/>
                </a:lnTo>
                <a:lnTo>
                  <a:pt x="996628" y="210339"/>
                </a:lnTo>
                <a:lnTo>
                  <a:pt x="1020771" y="245810"/>
                </a:lnTo>
                <a:lnTo>
                  <a:pt x="1041032" y="283191"/>
                </a:lnTo>
                <a:lnTo>
                  <a:pt x="1057184" y="322293"/>
                </a:lnTo>
                <a:lnTo>
                  <a:pt x="1069000" y="362930"/>
                </a:lnTo>
                <a:lnTo>
                  <a:pt x="1076256" y="404914"/>
                </a:lnTo>
                <a:lnTo>
                  <a:pt x="1078725" y="448055"/>
                </a:lnTo>
                <a:lnTo>
                  <a:pt x="1076256" y="491218"/>
                </a:lnTo>
                <a:lnTo>
                  <a:pt x="1069000" y="533220"/>
                </a:lnTo>
                <a:lnTo>
                  <a:pt x="1057184" y="573874"/>
                </a:lnTo>
                <a:lnTo>
                  <a:pt x="1041032" y="612991"/>
                </a:lnTo>
                <a:lnTo>
                  <a:pt x="1020771" y="650383"/>
                </a:lnTo>
                <a:lnTo>
                  <a:pt x="996628" y="685864"/>
                </a:lnTo>
                <a:lnTo>
                  <a:pt x="968827" y="719245"/>
                </a:lnTo>
                <a:lnTo>
                  <a:pt x="937594" y="750338"/>
                </a:lnTo>
                <a:lnTo>
                  <a:pt x="903157" y="778956"/>
                </a:lnTo>
                <a:lnTo>
                  <a:pt x="865740" y="804910"/>
                </a:lnTo>
                <a:lnTo>
                  <a:pt x="825570" y="828013"/>
                </a:lnTo>
                <a:lnTo>
                  <a:pt x="782872" y="848077"/>
                </a:lnTo>
                <a:lnTo>
                  <a:pt x="737873" y="864914"/>
                </a:lnTo>
                <a:lnTo>
                  <a:pt x="690799" y="878337"/>
                </a:lnTo>
                <a:lnTo>
                  <a:pt x="641875" y="888157"/>
                </a:lnTo>
                <a:lnTo>
                  <a:pt x="591327" y="894187"/>
                </a:lnTo>
                <a:lnTo>
                  <a:pt x="539381" y="896238"/>
                </a:lnTo>
                <a:lnTo>
                  <a:pt x="487435" y="894187"/>
                </a:lnTo>
                <a:lnTo>
                  <a:pt x="436886" y="888157"/>
                </a:lnTo>
                <a:lnTo>
                  <a:pt x="387961" y="878337"/>
                </a:lnTo>
                <a:lnTo>
                  <a:pt x="340884" y="864914"/>
                </a:lnTo>
                <a:lnTo>
                  <a:pt x="295882" y="848077"/>
                </a:lnTo>
                <a:lnTo>
                  <a:pt x="253182" y="828013"/>
                </a:lnTo>
                <a:lnTo>
                  <a:pt x="213008" y="804910"/>
                </a:lnTo>
                <a:lnTo>
                  <a:pt x="175588" y="778956"/>
                </a:lnTo>
                <a:lnTo>
                  <a:pt x="141147" y="750338"/>
                </a:lnTo>
                <a:lnTo>
                  <a:pt x="109912" y="719245"/>
                </a:lnTo>
                <a:lnTo>
                  <a:pt x="82108" y="685864"/>
                </a:lnTo>
                <a:lnTo>
                  <a:pt x="57961" y="650383"/>
                </a:lnTo>
                <a:lnTo>
                  <a:pt x="37698" y="612991"/>
                </a:lnTo>
                <a:lnTo>
                  <a:pt x="21544" y="573874"/>
                </a:lnTo>
                <a:lnTo>
                  <a:pt x="9725" y="533220"/>
                </a:lnTo>
                <a:lnTo>
                  <a:pt x="2469" y="491218"/>
                </a:lnTo>
                <a:lnTo>
                  <a:pt x="0" y="448055"/>
                </a:lnTo>
                <a:close/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21" name="object 21"/>
          <p:cNvSpPr txBox="1"/>
          <p:nvPr/>
        </p:nvSpPr>
        <p:spPr>
          <a:xfrm>
            <a:off x="519113" y="3101975"/>
            <a:ext cx="560387" cy="387350"/>
          </a:xfrm>
          <a:prstGeom prst="rect">
            <a:avLst/>
          </a:prstGeom>
        </p:spPr>
        <p:txBody>
          <a:bodyPr lIns="0" tIns="22860" rIns="0" bIns="0">
            <a:spAutoFit/>
          </a:bodyPr>
          <a:lstStyle/>
          <a:p>
            <a:pPr marL="123825" indent="-112713">
              <a:lnSpc>
                <a:spcPts val="1400"/>
              </a:lnSpc>
              <a:spcBef>
                <a:spcPts val="175"/>
              </a:spcBef>
            </a:pPr>
            <a:r>
              <a:rPr lang="ru-RU" sz="1200" b="1">
                <a:latin typeface="Times New Roman" pitchFamily="18" charset="0"/>
                <a:cs typeface="Times New Roman" pitchFamily="18" charset="0"/>
              </a:rPr>
              <a:t>Учрежд  ение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1" name="object 22"/>
          <p:cNvSpPr>
            <a:spLocks/>
          </p:cNvSpPr>
          <p:nvPr/>
        </p:nvSpPr>
        <p:spPr bwMode="auto">
          <a:xfrm>
            <a:off x="2463800" y="1828800"/>
            <a:ext cx="1588" cy="65563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62" y="656082"/>
              </a:cxn>
            </a:cxnLst>
            <a:rect l="0" t="0" r="r" b="b"/>
            <a:pathLst>
              <a:path w="1269" h="656589">
                <a:moveTo>
                  <a:pt x="0" y="0"/>
                </a:moveTo>
                <a:lnTo>
                  <a:pt x="762" y="65608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2" name="object 23"/>
          <p:cNvSpPr>
            <a:spLocks/>
          </p:cNvSpPr>
          <p:nvPr/>
        </p:nvSpPr>
        <p:spPr bwMode="auto">
          <a:xfrm>
            <a:off x="2365375" y="2484438"/>
            <a:ext cx="98425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8933" y="762"/>
              </a:cxn>
            </a:cxnLst>
            <a:rect l="0" t="0" r="r" b="b"/>
            <a:pathLst>
              <a:path w="99060" h="1269">
                <a:moveTo>
                  <a:pt x="0" y="0"/>
                </a:moveTo>
                <a:lnTo>
                  <a:pt x="98933" y="76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3" name="object 24"/>
          <p:cNvSpPr>
            <a:spLocks/>
          </p:cNvSpPr>
          <p:nvPr/>
        </p:nvSpPr>
        <p:spPr bwMode="auto">
          <a:xfrm>
            <a:off x="2319338" y="3263900"/>
            <a:ext cx="227012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7075" y="888"/>
              </a:cxn>
            </a:cxnLst>
            <a:rect l="0" t="0" r="r" b="b"/>
            <a:pathLst>
              <a:path w="227330" h="1270">
                <a:moveTo>
                  <a:pt x="0" y="0"/>
                </a:moveTo>
                <a:lnTo>
                  <a:pt x="227075" y="888"/>
                </a:lnTo>
              </a:path>
            </a:pathLst>
          </a:cu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4" name="object 25"/>
          <p:cNvSpPr>
            <a:spLocks/>
          </p:cNvSpPr>
          <p:nvPr/>
        </p:nvSpPr>
        <p:spPr bwMode="auto">
          <a:xfrm>
            <a:off x="2646363" y="1827213"/>
            <a:ext cx="0" cy="21971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195893"/>
              </a:cxn>
            </a:cxnLst>
            <a:rect l="0" t="0" r="r" b="b"/>
            <a:pathLst>
              <a:path h="2196465">
                <a:moveTo>
                  <a:pt x="0" y="0"/>
                </a:moveTo>
                <a:lnTo>
                  <a:pt x="0" y="2195893"/>
                </a:lnTo>
              </a:path>
            </a:pathLst>
          </a:custGeom>
          <a:noFill/>
          <a:ln w="10287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5" name="object 26"/>
          <p:cNvSpPr>
            <a:spLocks/>
          </p:cNvSpPr>
          <p:nvPr/>
        </p:nvSpPr>
        <p:spPr bwMode="auto">
          <a:xfrm>
            <a:off x="2319338" y="4014788"/>
            <a:ext cx="327025" cy="0"/>
          </a:xfrm>
          <a:custGeom>
            <a:avLst/>
            <a:gdLst/>
            <a:ahLst/>
            <a:cxnLst>
              <a:cxn ang="0">
                <a:pos x="326898" y="0"/>
              </a:cxn>
              <a:cxn ang="0">
                <a:pos x="0" y="888"/>
              </a:cxn>
            </a:cxnLst>
            <a:rect l="0" t="0" r="r" b="b"/>
            <a:pathLst>
              <a:path w="327025" h="1270">
                <a:moveTo>
                  <a:pt x="326898" y="0"/>
                </a:moveTo>
                <a:lnTo>
                  <a:pt x="0" y="888"/>
                </a:lnTo>
              </a:path>
            </a:pathLst>
          </a:cu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6" name="object 27"/>
          <p:cNvSpPr>
            <a:spLocks/>
          </p:cNvSpPr>
          <p:nvPr/>
        </p:nvSpPr>
        <p:spPr bwMode="auto">
          <a:xfrm>
            <a:off x="1181100" y="2589213"/>
            <a:ext cx="158750" cy="484187"/>
          </a:xfrm>
          <a:custGeom>
            <a:avLst/>
            <a:gdLst/>
            <a:ahLst/>
            <a:cxnLst>
              <a:cxn ang="0">
                <a:pos x="0" y="484377"/>
              </a:cxn>
              <a:cxn ang="0">
                <a:pos x="158026" y="0"/>
              </a:cxn>
            </a:cxnLst>
            <a:rect l="0" t="0" r="r" b="b"/>
            <a:pathLst>
              <a:path w="158115" h="484505">
                <a:moveTo>
                  <a:pt x="0" y="484377"/>
                </a:moveTo>
                <a:lnTo>
                  <a:pt x="158026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7" name="object 28"/>
          <p:cNvSpPr>
            <a:spLocks/>
          </p:cNvSpPr>
          <p:nvPr/>
        </p:nvSpPr>
        <p:spPr bwMode="auto">
          <a:xfrm>
            <a:off x="1339850" y="3324225"/>
            <a:ext cx="14605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5795" y="762"/>
              </a:cxn>
            </a:cxnLst>
            <a:rect l="0" t="0" r="r" b="b"/>
            <a:pathLst>
              <a:path w="146050" h="1270">
                <a:moveTo>
                  <a:pt x="0" y="0"/>
                </a:moveTo>
                <a:lnTo>
                  <a:pt x="145795" y="762"/>
                </a:lnTo>
              </a:path>
            </a:pathLst>
          </a:custGeom>
          <a:noFill/>
          <a:ln w="9524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8" name="object 29"/>
          <p:cNvSpPr>
            <a:spLocks/>
          </p:cNvSpPr>
          <p:nvPr/>
        </p:nvSpPr>
        <p:spPr bwMode="auto">
          <a:xfrm>
            <a:off x="1181100" y="3706813"/>
            <a:ext cx="304800" cy="3095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3822" y="308736"/>
              </a:cxn>
            </a:cxnLst>
            <a:rect l="0" t="0" r="r" b="b"/>
            <a:pathLst>
              <a:path w="304165" h="309245">
                <a:moveTo>
                  <a:pt x="0" y="0"/>
                </a:moveTo>
                <a:lnTo>
                  <a:pt x="303822" y="308736"/>
                </a:lnTo>
              </a:path>
            </a:pathLst>
          </a:cu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29" name="object 30"/>
          <p:cNvSpPr>
            <a:spLocks/>
          </p:cNvSpPr>
          <p:nvPr/>
        </p:nvSpPr>
        <p:spPr bwMode="auto">
          <a:xfrm>
            <a:off x="4632325" y="1827213"/>
            <a:ext cx="1588" cy="7604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523" y="760730"/>
              </a:cxn>
            </a:cxnLst>
            <a:rect l="0" t="0" r="r" b="b"/>
            <a:pathLst>
              <a:path w="1904" h="760730">
                <a:moveTo>
                  <a:pt x="0" y="0"/>
                </a:moveTo>
                <a:lnTo>
                  <a:pt x="1523" y="76073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30" name="object 31"/>
          <p:cNvSpPr>
            <a:spLocks noChangeArrowheads="1"/>
          </p:cNvSpPr>
          <p:nvPr/>
        </p:nvSpPr>
        <p:spPr bwMode="auto">
          <a:xfrm>
            <a:off x="4184650" y="2305050"/>
            <a:ext cx="1114425" cy="565150"/>
          </a:xfrm>
          <a:prstGeom prst="rect">
            <a:avLst/>
          </a:prstGeom>
          <a:blipFill dpi="0" rotWithShape="1">
            <a:blip r:embed="rId8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31" name="object 32"/>
          <p:cNvSpPr>
            <a:spLocks noChangeArrowheads="1"/>
          </p:cNvSpPr>
          <p:nvPr/>
        </p:nvSpPr>
        <p:spPr bwMode="auto">
          <a:xfrm>
            <a:off x="4410075" y="2333625"/>
            <a:ext cx="696913" cy="327025"/>
          </a:xfrm>
          <a:prstGeom prst="rect">
            <a:avLst/>
          </a:prstGeom>
          <a:blipFill dpi="0" rotWithShape="1">
            <a:blip r:embed="rId9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32" name="object 33"/>
          <p:cNvSpPr>
            <a:spLocks/>
          </p:cNvSpPr>
          <p:nvPr/>
        </p:nvSpPr>
        <p:spPr bwMode="auto">
          <a:xfrm>
            <a:off x="4114800" y="2387600"/>
            <a:ext cx="1101725" cy="552450"/>
          </a:xfrm>
          <a:custGeom>
            <a:avLst/>
            <a:gdLst/>
            <a:ahLst/>
            <a:cxnLst>
              <a:cxn ang="0">
                <a:pos x="1009650" y="0"/>
              </a:cxn>
              <a:cxn ang="0">
                <a:pos x="92075" y="0"/>
              </a:cxn>
              <a:cxn ang="0">
                <a:pos x="56257" y="7242"/>
              </a:cxn>
              <a:cxn ang="0">
                <a:pos x="26987" y="26987"/>
              </a:cxn>
              <a:cxn ang="0">
                <a:pos x="7242" y="56257"/>
              </a:cxn>
              <a:cxn ang="0">
                <a:pos x="0" y="92075"/>
              </a:cxn>
              <a:cxn ang="0">
                <a:pos x="0" y="460375"/>
              </a:cxn>
              <a:cxn ang="0">
                <a:pos x="7242" y="496192"/>
              </a:cxn>
              <a:cxn ang="0">
                <a:pos x="26987" y="525462"/>
              </a:cxn>
              <a:cxn ang="0">
                <a:pos x="56257" y="545207"/>
              </a:cxn>
              <a:cxn ang="0">
                <a:pos x="92075" y="552450"/>
              </a:cxn>
              <a:cxn ang="0">
                <a:pos x="1009650" y="552450"/>
              </a:cxn>
              <a:cxn ang="0">
                <a:pos x="1045467" y="545207"/>
              </a:cxn>
              <a:cxn ang="0">
                <a:pos x="1074737" y="525462"/>
              </a:cxn>
              <a:cxn ang="0">
                <a:pos x="1094482" y="496192"/>
              </a:cxn>
              <a:cxn ang="0">
                <a:pos x="1101725" y="460375"/>
              </a:cxn>
              <a:cxn ang="0">
                <a:pos x="1101725" y="92075"/>
              </a:cxn>
              <a:cxn ang="0">
                <a:pos x="1094482" y="56257"/>
              </a:cxn>
              <a:cxn ang="0">
                <a:pos x="1074737" y="26987"/>
              </a:cxn>
              <a:cxn ang="0">
                <a:pos x="1045467" y="7242"/>
              </a:cxn>
              <a:cxn ang="0">
                <a:pos x="1009650" y="0"/>
              </a:cxn>
            </a:cxnLst>
            <a:rect l="0" t="0" r="r" b="b"/>
            <a:pathLst>
              <a:path w="1101725" h="552450">
                <a:moveTo>
                  <a:pt x="1009650" y="0"/>
                </a:moveTo>
                <a:lnTo>
                  <a:pt x="92075" y="0"/>
                </a:lnTo>
                <a:lnTo>
                  <a:pt x="56257" y="7242"/>
                </a:lnTo>
                <a:lnTo>
                  <a:pt x="26987" y="26987"/>
                </a:lnTo>
                <a:lnTo>
                  <a:pt x="7242" y="56257"/>
                </a:lnTo>
                <a:lnTo>
                  <a:pt x="0" y="92075"/>
                </a:lnTo>
                <a:lnTo>
                  <a:pt x="0" y="460375"/>
                </a:lnTo>
                <a:lnTo>
                  <a:pt x="7242" y="496192"/>
                </a:lnTo>
                <a:lnTo>
                  <a:pt x="26987" y="525462"/>
                </a:lnTo>
                <a:lnTo>
                  <a:pt x="56257" y="545207"/>
                </a:lnTo>
                <a:lnTo>
                  <a:pt x="92075" y="552450"/>
                </a:lnTo>
                <a:lnTo>
                  <a:pt x="1009650" y="552450"/>
                </a:lnTo>
                <a:lnTo>
                  <a:pt x="1045467" y="545207"/>
                </a:lnTo>
                <a:lnTo>
                  <a:pt x="1074737" y="525462"/>
                </a:lnTo>
                <a:lnTo>
                  <a:pt x="1094482" y="496192"/>
                </a:lnTo>
                <a:lnTo>
                  <a:pt x="1101725" y="460375"/>
                </a:lnTo>
                <a:lnTo>
                  <a:pt x="1101725" y="92075"/>
                </a:lnTo>
                <a:lnTo>
                  <a:pt x="1094482" y="56257"/>
                </a:lnTo>
                <a:lnTo>
                  <a:pt x="1074737" y="26987"/>
                </a:lnTo>
                <a:lnTo>
                  <a:pt x="1045467" y="7242"/>
                </a:lnTo>
                <a:lnTo>
                  <a:pt x="1009650" y="0"/>
                </a:lnTo>
                <a:close/>
              </a:path>
            </a:pathLst>
          </a:custGeom>
          <a:solidFill>
            <a:srgbClr val="FAD3B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33" name="object 34"/>
          <p:cNvSpPr>
            <a:spLocks/>
          </p:cNvSpPr>
          <p:nvPr/>
        </p:nvSpPr>
        <p:spPr bwMode="auto">
          <a:xfrm>
            <a:off x="4114800" y="2387600"/>
            <a:ext cx="1101725" cy="552450"/>
          </a:xfrm>
          <a:custGeom>
            <a:avLst/>
            <a:gdLst/>
            <a:ahLst/>
            <a:cxnLst>
              <a:cxn ang="0">
                <a:pos x="0" y="92075"/>
              </a:cxn>
              <a:cxn ang="0">
                <a:pos x="7242" y="56257"/>
              </a:cxn>
              <a:cxn ang="0">
                <a:pos x="26987" y="26987"/>
              </a:cxn>
              <a:cxn ang="0">
                <a:pos x="56257" y="7242"/>
              </a:cxn>
              <a:cxn ang="0">
                <a:pos x="92075" y="0"/>
              </a:cxn>
              <a:cxn ang="0">
                <a:pos x="1009650" y="0"/>
              </a:cxn>
              <a:cxn ang="0">
                <a:pos x="1045467" y="7242"/>
              </a:cxn>
              <a:cxn ang="0">
                <a:pos x="1074737" y="26987"/>
              </a:cxn>
              <a:cxn ang="0">
                <a:pos x="1094482" y="56257"/>
              </a:cxn>
              <a:cxn ang="0">
                <a:pos x="1101725" y="92075"/>
              </a:cxn>
              <a:cxn ang="0">
                <a:pos x="1101725" y="460375"/>
              </a:cxn>
              <a:cxn ang="0">
                <a:pos x="1094482" y="496192"/>
              </a:cxn>
              <a:cxn ang="0">
                <a:pos x="1074737" y="525462"/>
              </a:cxn>
              <a:cxn ang="0">
                <a:pos x="1045467" y="545207"/>
              </a:cxn>
              <a:cxn ang="0">
                <a:pos x="1009650" y="552450"/>
              </a:cxn>
              <a:cxn ang="0">
                <a:pos x="92075" y="552450"/>
              </a:cxn>
              <a:cxn ang="0">
                <a:pos x="56257" y="545207"/>
              </a:cxn>
              <a:cxn ang="0">
                <a:pos x="26987" y="525462"/>
              </a:cxn>
              <a:cxn ang="0">
                <a:pos x="7242" y="496192"/>
              </a:cxn>
              <a:cxn ang="0">
                <a:pos x="0" y="460375"/>
              </a:cxn>
              <a:cxn ang="0">
                <a:pos x="0" y="92075"/>
              </a:cxn>
            </a:cxnLst>
            <a:rect l="0" t="0" r="r" b="b"/>
            <a:pathLst>
              <a:path w="1101725" h="552450">
                <a:moveTo>
                  <a:pt x="0" y="92075"/>
                </a:moveTo>
                <a:lnTo>
                  <a:pt x="7242" y="56257"/>
                </a:lnTo>
                <a:lnTo>
                  <a:pt x="26987" y="26987"/>
                </a:lnTo>
                <a:lnTo>
                  <a:pt x="56257" y="7242"/>
                </a:lnTo>
                <a:lnTo>
                  <a:pt x="92075" y="0"/>
                </a:lnTo>
                <a:lnTo>
                  <a:pt x="1009650" y="0"/>
                </a:lnTo>
                <a:lnTo>
                  <a:pt x="1045467" y="7242"/>
                </a:lnTo>
                <a:lnTo>
                  <a:pt x="1074737" y="26987"/>
                </a:lnTo>
                <a:lnTo>
                  <a:pt x="1094482" y="56257"/>
                </a:lnTo>
                <a:lnTo>
                  <a:pt x="1101725" y="92075"/>
                </a:lnTo>
                <a:lnTo>
                  <a:pt x="1101725" y="460375"/>
                </a:lnTo>
                <a:lnTo>
                  <a:pt x="1094482" y="496192"/>
                </a:lnTo>
                <a:lnTo>
                  <a:pt x="1074737" y="525462"/>
                </a:lnTo>
                <a:lnTo>
                  <a:pt x="1045467" y="545207"/>
                </a:lnTo>
                <a:lnTo>
                  <a:pt x="1009650" y="552450"/>
                </a:lnTo>
                <a:lnTo>
                  <a:pt x="92075" y="552450"/>
                </a:lnTo>
                <a:lnTo>
                  <a:pt x="56257" y="545207"/>
                </a:lnTo>
                <a:lnTo>
                  <a:pt x="26987" y="525462"/>
                </a:lnTo>
                <a:lnTo>
                  <a:pt x="7242" y="496192"/>
                </a:lnTo>
                <a:lnTo>
                  <a:pt x="0" y="460375"/>
                </a:lnTo>
                <a:lnTo>
                  <a:pt x="0" y="9207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5" name="object 35"/>
          <p:cNvSpPr txBox="1"/>
          <p:nvPr/>
        </p:nvSpPr>
        <p:spPr>
          <a:xfrm>
            <a:off x="4414838" y="2438400"/>
            <a:ext cx="501650" cy="2095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spc="-25" dirty="0">
                <a:latin typeface="Times New Roman"/>
                <a:cs typeface="Times New Roman"/>
              </a:rPr>
              <a:t>З</a:t>
            </a:r>
            <a:r>
              <a:rPr sz="1200" b="1" dirty="0">
                <a:latin typeface="Times New Roman"/>
                <a:cs typeface="Times New Roman"/>
              </a:rPr>
              <a:t>дание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235" name="object 36"/>
          <p:cNvSpPr>
            <a:spLocks/>
          </p:cNvSpPr>
          <p:nvPr/>
        </p:nvSpPr>
        <p:spPr bwMode="auto">
          <a:xfrm>
            <a:off x="4114800" y="3244850"/>
            <a:ext cx="1101725" cy="898525"/>
          </a:xfrm>
          <a:custGeom>
            <a:avLst/>
            <a:gdLst/>
            <a:ahLst/>
            <a:cxnLst>
              <a:cxn ang="0">
                <a:pos x="497864" y="2056"/>
              </a:cxn>
              <a:cxn ang="0">
                <a:pos x="396255" y="17946"/>
              </a:cxn>
              <a:cxn ang="0">
                <a:pos x="302204" y="48283"/>
              </a:cxn>
              <a:cxn ang="0">
                <a:pos x="217556" y="91560"/>
              </a:cxn>
              <a:cxn ang="0">
                <a:pos x="144159" y="146270"/>
              </a:cxn>
              <a:cxn ang="0">
                <a:pos x="83859" y="210909"/>
              </a:cxn>
              <a:cxn ang="0">
                <a:pos x="38501" y="283968"/>
              </a:cxn>
              <a:cxn ang="0">
                <a:pos x="9933" y="363943"/>
              </a:cxn>
              <a:cxn ang="0">
                <a:pos x="0" y="449326"/>
              </a:cxn>
              <a:cxn ang="0">
                <a:pos x="9933" y="534708"/>
              </a:cxn>
              <a:cxn ang="0">
                <a:pos x="38501" y="614683"/>
              </a:cxn>
              <a:cxn ang="0">
                <a:pos x="83859" y="687742"/>
              </a:cxn>
              <a:cxn ang="0">
                <a:pos x="144159" y="752381"/>
              </a:cxn>
              <a:cxn ang="0">
                <a:pos x="217556" y="807091"/>
              </a:cxn>
              <a:cxn ang="0">
                <a:pos x="302204" y="850368"/>
              </a:cxn>
              <a:cxn ang="0">
                <a:pos x="396255" y="880705"/>
              </a:cxn>
              <a:cxn ang="0">
                <a:pos x="497864" y="896595"/>
              </a:cxn>
              <a:cxn ang="0">
                <a:pos x="603966" y="896595"/>
              </a:cxn>
              <a:cxn ang="0">
                <a:pos x="705540" y="880705"/>
              </a:cxn>
              <a:cxn ang="0">
                <a:pos x="799565" y="850368"/>
              </a:cxn>
              <a:cxn ang="0">
                <a:pos x="884193" y="807091"/>
              </a:cxn>
              <a:cxn ang="0">
                <a:pos x="957578" y="752381"/>
              </a:cxn>
              <a:cxn ang="0">
                <a:pos x="1017871" y="687742"/>
              </a:cxn>
              <a:cxn ang="0">
                <a:pos x="1063224" y="614683"/>
              </a:cxn>
              <a:cxn ang="0">
                <a:pos x="1091792" y="534708"/>
              </a:cxn>
              <a:cxn ang="0">
                <a:pos x="1101725" y="449326"/>
              </a:cxn>
              <a:cxn ang="0">
                <a:pos x="1091792" y="363943"/>
              </a:cxn>
              <a:cxn ang="0">
                <a:pos x="1063224" y="283968"/>
              </a:cxn>
              <a:cxn ang="0">
                <a:pos x="1017871" y="210909"/>
              </a:cxn>
              <a:cxn ang="0">
                <a:pos x="957578" y="146270"/>
              </a:cxn>
              <a:cxn ang="0">
                <a:pos x="884193" y="91560"/>
              </a:cxn>
              <a:cxn ang="0">
                <a:pos x="799565" y="48283"/>
              </a:cxn>
              <a:cxn ang="0">
                <a:pos x="705540" y="17946"/>
              </a:cxn>
              <a:cxn ang="0">
                <a:pos x="603966" y="2056"/>
              </a:cxn>
            </a:cxnLst>
            <a:rect l="0" t="0" r="r" b="b"/>
            <a:pathLst>
              <a:path w="1101725" h="899160">
                <a:moveTo>
                  <a:pt x="550926" y="0"/>
                </a:moveTo>
                <a:lnTo>
                  <a:pt x="497864" y="2056"/>
                </a:lnTo>
                <a:lnTo>
                  <a:pt x="446230" y="8101"/>
                </a:lnTo>
                <a:lnTo>
                  <a:pt x="396255" y="17946"/>
                </a:lnTo>
                <a:lnTo>
                  <a:pt x="348169" y="31403"/>
                </a:lnTo>
                <a:lnTo>
                  <a:pt x="302204" y="48283"/>
                </a:lnTo>
                <a:lnTo>
                  <a:pt x="258589" y="68398"/>
                </a:lnTo>
                <a:lnTo>
                  <a:pt x="217556" y="91560"/>
                </a:lnTo>
                <a:lnTo>
                  <a:pt x="179336" y="117580"/>
                </a:lnTo>
                <a:lnTo>
                  <a:pt x="144159" y="146270"/>
                </a:lnTo>
                <a:lnTo>
                  <a:pt x="112257" y="177443"/>
                </a:lnTo>
                <a:lnTo>
                  <a:pt x="83859" y="210909"/>
                </a:lnTo>
                <a:lnTo>
                  <a:pt x="59197" y="246480"/>
                </a:lnTo>
                <a:lnTo>
                  <a:pt x="38501" y="283968"/>
                </a:lnTo>
                <a:lnTo>
                  <a:pt x="22003" y="323185"/>
                </a:lnTo>
                <a:lnTo>
                  <a:pt x="9933" y="363943"/>
                </a:lnTo>
                <a:lnTo>
                  <a:pt x="2521" y="406052"/>
                </a:lnTo>
                <a:lnTo>
                  <a:pt x="0" y="449326"/>
                </a:lnTo>
                <a:lnTo>
                  <a:pt x="2521" y="492599"/>
                </a:lnTo>
                <a:lnTo>
                  <a:pt x="9933" y="534708"/>
                </a:lnTo>
                <a:lnTo>
                  <a:pt x="22003" y="575466"/>
                </a:lnTo>
                <a:lnTo>
                  <a:pt x="38501" y="614683"/>
                </a:lnTo>
                <a:lnTo>
                  <a:pt x="59197" y="652171"/>
                </a:lnTo>
                <a:lnTo>
                  <a:pt x="83859" y="687742"/>
                </a:lnTo>
                <a:lnTo>
                  <a:pt x="112257" y="721208"/>
                </a:lnTo>
                <a:lnTo>
                  <a:pt x="144159" y="752381"/>
                </a:lnTo>
                <a:lnTo>
                  <a:pt x="179336" y="781071"/>
                </a:lnTo>
                <a:lnTo>
                  <a:pt x="217556" y="807091"/>
                </a:lnTo>
                <a:lnTo>
                  <a:pt x="258589" y="830253"/>
                </a:lnTo>
                <a:lnTo>
                  <a:pt x="302204" y="850368"/>
                </a:lnTo>
                <a:lnTo>
                  <a:pt x="348169" y="867248"/>
                </a:lnTo>
                <a:lnTo>
                  <a:pt x="396255" y="880705"/>
                </a:lnTo>
                <a:lnTo>
                  <a:pt x="446230" y="890550"/>
                </a:lnTo>
                <a:lnTo>
                  <a:pt x="497864" y="896595"/>
                </a:lnTo>
                <a:lnTo>
                  <a:pt x="550926" y="898652"/>
                </a:lnTo>
                <a:lnTo>
                  <a:pt x="603966" y="896595"/>
                </a:lnTo>
                <a:lnTo>
                  <a:pt x="655581" y="890550"/>
                </a:lnTo>
                <a:lnTo>
                  <a:pt x="705540" y="880705"/>
                </a:lnTo>
                <a:lnTo>
                  <a:pt x="753612" y="867248"/>
                </a:lnTo>
                <a:lnTo>
                  <a:pt x="799565" y="850368"/>
                </a:lnTo>
                <a:lnTo>
                  <a:pt x="843169" y="830253"/>
                </a:lnTo>
                <a:lnTo>
                  <a:pt x="884193" y="807091"/>
                </a:lnTo>
                <a:lnTo>
                  <a:pt x="922407" y="781071"/>
                </a:lnTo>
                <a:lnTo>
                  <a:pt x="957578" y="752381"/>
                </a:lnTo>
                <a:lnTo>
                  <a:pt x="989476" y="721208"/>
                </a:lnTo>
                <a:lnTo>
                  <a:pt x="1017871" y="687742"/>
                </a:lnTo>
                <a:lnTo>
                  <a:pt x="1042530" y="652171"/>
                </a:lnTo>
                <a:lnTo>
                  <a:pt x="1063224" y="614683"/>
                </a:lnTo>
                <a:lnTo>
                  <a:pt x="1079722" y="575466"/>
                </a:lnTo>
                <a:lnTo>
                  <a:pt x="1091792" y="534708"/>
                </a:lnTo>
                <a:lnTo>
                  <a:pt x="1099203" y="492599"/>
                </a:lnTo>
                <a:lnTo>
                  <a:pt x="1101725" y="449326"/>
                </a:lnTo>
                <a:lnTo>
                  <a:pt x="1099203" y="406052"/>
                </a:lnTo>
                <a:lnTo>
                  <a:pt x="1091792" y="363943"/>
                </a:lnTo>
                <a:lnTo>
                  <a:pt x="1079722" y="323185"/>
                </a:lnTo>
                <a:lnTo>
                  <a:pt x="1063224" y="283968"/>
                </a:lnTo>
                <a:lnTo>
                  <a:pt x="1042530" y="246480"/>
                </a:lnTo>
                <a:lnTo>
                  <a:pt x="1017871" y="210909"/>
                </a:lnTo>
                <a:lnTo>
                  <a:pt x="989476" y="177443"/>
                </a:lnTo>
                <a:lnTo>
                  <a:pt x="957578" y="146270"/>
                </a:lnTo>
                <a:lnTo>
                  <a:pt x="922407" y="117580"/>
                </a:lnTo>
                <a:lnTo>
                  <a:pt x="884193" y="91560"/>
                </a:lnTo>
                <a:lnTo>
                  <a:pt x="843169" y="68398"/>
                </a:lnTo>
                <a:lnTo>
                  <a:pt x="799565" y="48283"/>
                </a:lnTo>
                <a:lnTo>
                  <a:pt x="753612" y="31403"/>
                </a:lnTo>
                <a:lnTo>
                  <a:pt x="705540" y="17946"/>
                </a:lnTo>
                <a:lnTo>
                  <a:pt x="655581" y="8101"/>
                </a:lnTo>
                <a:lnTo>
                  <a:pt x="603966" y="2056"/>
                </a:lnTo>
                <a:lnTo>
                  <a:pt x="550926" y="0"/>
                </a:lnTo>
                <a:close/>
              </a:path>
            </a:pathLst>
          </a:custGeom>
          <a:solidFill>
            <a:srgbClr val="DBE4F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36" name="object 37"/>
          <p:cNvSpPr>
            <a:spLocks/>
          </p:cNvSpPr>
          <p:nvPr/>
        </p:nvSpPr>
        <p:spPr bwMode="auto">
          <a:xfrm>
            <a:off x="4114800" y="3244850"/>
            <a:ext cx="1101725" cy="898525"/>
          </a:xfrm>
          <a:custGeom>
            <a:avLst/>
            <a:gdLst/>
            <a:ahLst/>
            <a:cxnLst>
              <a:cxn ang="0">
                <a:pos x="2521" y="406052"/>
              </a:cxn>
              <a:cxn ang="0">
                <a:pos x="22003" y="323185"/>
              </a:cxn>
              <a:cxn ang="0">
                <a:pos x="59197" y="246480"/>
              </a:cxn>
              <a:cxn ang="0">
                <a:pos x="112257" y="177443"/>
              </a:cxn>
              <a:cxn ang="0">
                <a:pos x="179336" y="117580"/>
              </a:cxn>
              <a:cxn ang="0">
                <a:pos x="258589" y="68398"/>
              </a:cxn>
              <a:cxn ang="0">
                <a:pos x="348169" y="31403"/>
              </a:cxn>
              <a:cxn ang="0">
                <a:pos x="446230" y="8101"/>
              </a:cxn>
              <a:cxn ang="0">
                <a:pos x="550926" y="0"/>
              </a:cxn>
              <a:cxn ang="0">
                <a:pos x="655581" y="8101"/>
              </a:cxn>
              <a:cxn ang="0">
                <a:pos x="753612" y="31403"/>
              </a:cxn>
              <a:cxn ang="0">
                <a:pos x="843169" y="68398"/>
              </a:cxn>
              <a:cxn ang="0">
                <a:pos x="922407" y="117580"/>
              </a:cxn>
              <a:cxn ang="0">
                <a:pos x="989476" y="177443"/>
              </a:cxn>
              <a:cxn ang="0">
                <a:pos x="1042530" y="246480"/>
              </a:cxn>
              <a:cxn ang="0">
                <a:pos x="1079722" y="323185"/>
              </a:cxn>
              <a:cxn ang="0">
                <a:pos x="1099203" y="406052"/>
              </a:cxn>
              <a:cxn ang="0">
                <a:pos x="1099203" y="492599"/>
              </a:cxn>
              <a:cxn ang="0">
                <a:pos x="1079722" y="575466"/>
              </a:cxn>
              <a:cxn ang="0">
                <a:pos x="1042530" y="652171"/>
              </a:cxn>
              <a:cxn ang="0">
                <a:pos x="989476" y="721208"/>
              </a:cxn>
              <a:cxn ang="0">
                <a:pos x="922407" y="781071"/>
              </a:cxn>
              <a:cxn ang="0">
                <a:pos x="843169" y="830253"/>
              </a:cxn>
              <a:cxn ang="0">
                <a:pos x="753612" y="867248"/>
              </a:cxn>
              <a:cxn ang="0">
                <a:pos x="655581" y="890550"/>
              </a:cxn>
              <a:cxn ang="0">
                <a:pos x="550926" y="898652"/>
              </a:cxn>
              <a:cxn ang="0">
                <a:pos x="446230" y="890550"/>
              </a:cxn>
              <a:cxn ang="0">
                <a:pos x="348169" y="867248"/>
              </a:cxn>
              <a:cxn ang="0">
                <a:pos x="258589" y="830253"/>
              </a:cxn>
              <a:cxn ang="0">
                <a:pos x="179336" y="781071"/>
              </a:cxn>
              <a:cxn ang="0">
                <a:pos x="112257" y="721208"/>
              </a:cxn>
              <a:cxn ang="0">
                <a:pos x="59197" y="652171"/>
              </a:cxn>
              <a:cxn ang="0">
                <a:pos x="22003" y="575466"/>
              </a:cxn>
              <a:cxn ang="0">
                <a:pos x="2521" y="492599"/>
              </a:cxn>
            </a:cxnLst>
            <a:rect l="0" t="0" r="r" b="b"/>
            <a:pathLst>
              <a:path w="1101725" h="899160">
                <a:moveTo>
                  <a:pt x="0" y="449326"/>
                </a:moveTo>
                <a:lnTo>
                  <a:pt x="2521" y="406052"/>
                </a:lnTo>
                <a:lnTo>
                  <a:pt x="9933" y="363943"/>
                </a:lnTo>
                <a:lnTo>
                  <a:pt x="22003" y="323185"/>
                </a:lnTo>
                <a:lnTo>
                  <a:pt x="38501" y="283968"/>
                </a:lnTo>
                <a:lnTo>
                  <a:pt x="59197" y="246480"/>
                </a:lnTo>
                <a:lnTo>
                  <a:pt x="83859" y="210909"/>
                </a:lnTo>
                <a:lnTo>
                  <a:pt x="112257" y="177443"/>
                </a:lnTo>
                <a:lnTo>
                  <a:pt x="144159" y="146270"/>
                </a:lnTo>
                <a:lnTo>
                  <a:pt x="179336" y="117580"/>
                </a:lnTo>
                <a:lnTo>
                  <a:pt x="217556" y="91560"/>
                </a:lnTo>
                <a:lnTo>
                  <a:pt x="258589" y="68398"/>
                </a:lnTo>
                <a:lnTo>
                  <a:pt x="302204" y="48283"/>
                </a:lnTo>
                <a:lnTo>
                  <a:pt x="348169" y="31403"/>
                </a:lnTo>
                <a:lnTo>
                  <a:pt x="396255" y="17946"/>
                </a:lnTo>
                <a:lnTo>
                  <a:pt x="446230" y="8101"/>
                </a:lnTo>
                <a:lnTo>
                  <a:pt x="497864" y="2056"/>
                </a:lnTo>
                <a:lnTo>
                  <a:pt x="550926" y="0"/>
                </a:lnTo>
                <a:lnTo>
                  <a:pt x="603966" y="2056"/>
                </a:lnTo>
                <a:lnTo>
                  <a:pt x="655581" y="8101"/>
                </a:lnTo>
                <a:lnTo>
                  <a:pt x="705540" y="17946"/>
                </a:lnTo>
                <a:lnTo>
                  <a:pt x="753612" y="31403"/>
                </a:lnTo>
                <a:lnTo>
                  <a:pt x="799565" y="48283"/>
                </a:lnTo>
                <a:lnTo>
                  <a:pt x="843169" y="68398"/>
                </a:lnTo>
                <a:lnTo>
                  <a:pt x="884193" y="91560"/>
                </a:lnTo>
                <a:lnTo>
                  <a:pt x="922407" y="117580"/>
                </a:lnTo>
                <a:lnTo>
                  <a:pt x="957578" y="146270"/>
                </a:lnTo>
                <a:lnTo>
                  <a:pt x="989476" y="177443"/>
                </a:lnTo>
                <a:lnTo>
                  <a:pt x="1017871" y="210909"/>
                </a:lnTo>
                <a:lnTo>
                  <a:pt x="1042530" y="246480"/>
                </a:lnTo>
                <a:lnTo>
                  <a:pt x="1063224" y="283968"/>
                </a:lnTo>
                <a:lnTo>
                  <a:pt x="1079722" y="323185"/>
                </a:lnTo>
                <a:lnTo>
                  <a:pt x="1091792" y="363943"/>
                </a:lnTo>
                <a:lnTo>
                  <a:pt x="1099203" y="406052"/>
                </a:lnTo>
                <a:lnTo>
                  <a:pt x="1101725" y="449326"/>
                </a:lnTo>
                <a:lnTo>
                  <a:pt x="1099203" y="492599"/>
                </a:lnTo>
                <a:lnTo>
                  <a:pt x="1091792" y="534708"/>
                </a:lnTo>
                <a:lnTo>
                  <a:pt x="1079722" y="575466"/>
                </a:lnTo>
                <a:lnTo>
                  <a:pt x="1063224" y="614683"/>
                </a:lnTo>
                <a:lnTo>
                  <a:pt x="1042530" y="652171"/>
                </a:lnTo>
                <a:lnTo>
                  <a:pt x="1017871" y="687742"/>
                </a:lnTo>
                <a:lnTo>
                  <a:pt x="989476" y="721208"/>
                </a:lnTo>
                <a:lnTo>
                  <a:pt x="957578" y="752381"/>
                </a:lnTo>
                <a:lnTo>
                  <a:pt x="922407" y="781071"/>
                </a:lnTo>
                <a:lnTo>
                  <a:pt x="884193" y="807091"/>
                </a:lnTo>
                <a:lnTo>
                  <a:pt x="843169" y="830253"/>
                </a:lnTo>
                <a:lnTo>
                  <a:pt x="799565" y="850368"/>
                </a:lnTo>
                <a:lnTo>
                  <a:pt x="753612" y="867248"/>
                </a:lnTo>
                <a:lnTo>
                  <a:pt x="705540" y="880705"/>
                </a:lnTo>
                <a:lnTo>
                  <a:pt x="655581" y="890550"/>
                </a:lnTo>
                <a:lnTo>
                  <a:pt x="603966" y="896595"/>
                </a:lnTo>
                <a:lnTo>
                  <a:pt x="550926" y="898652"/>
                </a:lnTo>
                <a:lnTo>
                  <a:pt x="497864" y="896595"/>
                </a:lnTo>
                <a:lnTo>
                  <a:pt x="446230" y="890550"/>
                </a:lnTo>
                <a:lnTo>
                  <a:pt x="396255" y="880705"/>
                </a:lnTo>
                <a:lnTo>
                  <a:pt x="348169" y="867248"/>
                </a:lnTo>
                <a:lnTo>
                  <a:pt x="302204" y="850368"/>
                </a:lnTo>
                <a:lnTo>
                  <a:pt x="258589" y="830253"/>
                </a:lnTo>
                <a:lnTo>
                  <a:pt x="217556" y="807091"/>
                </a:lnTo>
                <a:lnTo>
                  <a:pt x="179336" y="781071"/>
                </a:lnTo>
                <a:lnTo>
                  <a:pt x="144159" y="752381"/>
                </a:lnTo>
                <a:lnTo>
                  <a:pt x="112257" y="721208"/>
                </a:lnTo>
                <a:lnTo>
                  <a:pt x="83859" y="687742"/>
                </a:lnTo>
                <a:lnTo>
                  <a:pt x="59197" y="652171"/>
                </a:lnTo>
                <a:lnTo>
                  <a:pt x="38501" y="614683"/>
                </a:lnTo>
                <a:lnTo>
                  <a:pt x="22003" y="575466"/>
                </a:lnTo>
                <a:lnTo>
                  <a:pt x="9933" y="534708"/>
                </a:lnTo>
                <a:lnTo>
                  <a:pt x="2521" y="492599"/>
                </a:lnTo>
                <a:lnTo>
                  <a:pt x="0" y="44932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8" name="object 38"/>
          <p:cNvSpPr txBox="1"/>
          <p:nvPr/>
        </p:nvSpPr>
        <p:spPr>
          <a:xfrm>
            <a:off x="4386263" y="3405188"/>
            <a:ext cx="558800" cy="387350"/>
          </a:xfrm>
          <a:prstGeom prst="rect">
            <a:avLst/>
          </a:prstGeom>
        </p:spPr>
        <p:txBody>
          <a:bodyPr lIns="0" tIns="22860" rIns="0" bIns="0">
            <a:spAutoFit/>
          </a:bodyPr>
          <a:lstStyle/>
          <a:p>
            <a:pPr marL="123825" indent="-111125">
              <a:lnSpc>
                <a:spcPts val="1400"/>
              </a:lnSpc>
              <a:spcBef>
                <a:spcPts val="175"/>
              </a:spcBef>
            </a:pPr>
            <a:r>
              <a:rPr lang="ru-RU" sz="1200" b="1">
                <a:latin typeface="Times New Roman" pitchFamily="18" charset="0"/>
                <a:cs typeface="Times New Roman" pitchFamily="18" charset="0"/>
              </a:rPr>
              <a:t>Учрежд  ение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8" name="object 39"/>
          <p:cNvSpPr>
            <a:spLocks/>
          </p:cNvSpPr>
          <p:nvPr/>
        </p:nvSpPr>
        <p:spPr bwMode="auto">
          <a:xfrm>
            <a:off x="4630738" y="2940050"/>
            <a:ext cx="1587" cy="304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62" y="303656"/>
              </a:cxn>
            </a:cxnLst>
            <a:rect l="0" t="0" r="r" b="b"/>
            <a:pathLst>
              <a:path w="1270" h="304164">
                <a:moveTo>
                  <a:pt x="0" y="0"/>
                </a:moveTo>
                <a:lnTo>
                  <a:pt x="762" y="303656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39" name="object 40"/>
          <p:cNvSpPr>
            <a:spLocks/>
          </p:cNvSpPr>
          <p:nvPr/>
        </p:nvSpPr>
        <p:spPr bwMode="auto">
          <a:xfrm>
            <a:off x="7050088" y="1827213"/>
            <a:ext cx="0" cy="7667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766635"/>
              </a:cxn>
            </a:cxnLst>
            <a:rect l="0" t="0" r="r" b="b"/>
            <a:pathLst>
              <a:path h="767080">
                <a:moveTo>
                  <a:pt x="0" y="0"/>
                </a:moveTo>
                <a:lnTo>
                  <a:pt x="0" y="766635"/>
                </a:lnTo>
              </a:path>
            </a:pathLst>
          </a:custGeom>
          <a:noFill/>
          <a:ln w="10287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0" name="object 41"/>
          <p:cNvSpPr>
            <a:spLocks noChangeArrowheads="1"/>
          </p:cNvSpPr>
          <p:nvPr/>
        </p:nvSpPr>
        <p:spPr bwMode="auto">
          <a:xfrm>
            <a:off x="6573838" y="2306638"/>
            <a:ext cx="1027112" cy="563562"/>
          </a:xfrm>
          <a:prstGeom prst="rect">
            <a:avLst/>
          </a:prstGeom>
          <a:blipFill dpi="0" rotWithShape="1">
            <a:blip r:embed="rId10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41" name="object 42"/>
          <p:cNvSpPr>
            <a:spLocks/>
          </p:cNvSpPr>
          <p:nvPr/>
        </p:nvSpPr>
        <p:spPr bwMode="auto">
          <a:xfrm>
            <a:off x="6503988" y="2389188"/>
            <a:ext cx="1016000" cy="550862"/>
          </a:xfrm>
          <a:custGeom>
            <a:avLst/>
            <a:gdLst/>
            <a:ahLst/>
            <a:cxnLst>
              <a:cxn ang="0">
                <a:pos x="924178" y="0"/>
              </a:cxn>
              <a:cxn ang="0">
                <a:pos x="91694" y="0"/>
              </a:cxn>
              <a:cxn ang="0">
                <a:pos x="55989" y="7221"/>
              </a:cxn>
              <a:cxn ang="0">
                <a:pos x="26844" y="26908"/>
              </a:cxn>
              <a:cxn ang="0">
                <a:pos x="7201" y="56096"/>
              </a:cxn>
              <a:cxn ang="0">
                <a:pos x="0" y="91821"/>
              </a:cxn>
              <a:cxn ang="0">
                <a:pos x="0" y="459104"/>
              </a:cxn>
              <a:cxn ang="0">
                <a:pos x="7201" y="494829"/>
              </a:cxn>
              <a:cxn ang="0">
                <a:pos x="26844" y="524017"/>
              </a:cxn>
              <a:cxn ang="0">
                <a:pos x="55989" y="543704"/>
              </a:cxn>
              <a:cxn ang="0">
                <a:pos x="91694" y="550926"/>
              </a:cxn>
              <a:cxn ang="0">
                <a:pos x="924178" y="550926"/>
              </a:cxn>
              <a:cxn ang="0">
                <a:pos x="959903" y="543704"/>
              </a:cxn>
              <a:cxn ang="0">
                <a:pos x="989091" y="524017"/>
              </a:cxn>
              <a:cxn ang="0">
                <a:pos x="1008778" y="494829"/>
              </a:cxn>
              <a:cxn ang="0">
                <a:pos x="1016000" y="459104"/>
              </a:cxn>
              <a:cxn ang="0">
                <a:pos x="1016000" y="91821"/>
              </a:cxn>
              <a:cxn ang="0">
                <a:pos x="1008778" y="56096"/>
              </a:cxn>
              <a:cxn ang="0">
                <a:pos x="989091" y="26908"/>
              </a:cxn>
              <a:cxn ang="0">
                <a:pos x="959903" y="7221"/>
              </a:cxn>
              <a:cxn ang="0">
                <a:pos x="924178" y="0"/>
              </a:cxn>
            </a:cxnLst>
            <a:rect l="0" t="0" r="r" b="b"/>
            <a:pathLst>
              <a:path w="1016000" h="551180">
                <a:moveTo>
                  <a:pt x="924178" y="0"/>
                </a:moveTo>
                <a:lnTo>
                  <a:pt x="91694" y="0"/>
                </a:lnTo>
                <a:lnTo>
                  <a:pt x="55989" y="7221"/>
                </a:lnTo>
                <a:lnTo>
                  <a:pt x="26844" y="26908"/>
                </a:lnTo>
                <a:lnTo>
                  <a:pt x="7201" y="56096"/>
                </a:lnTo>
                <a:lnTo>
                  <a:pt x="0" y="91821"/>
                </a:lnTo>
                <a:lnTo>
                  <a:pt x="0" y="459104"/>
                </a:lnTo>
                <a:lnTo>
                  <a:pt x="7201" y="494829"/>
                </a:lnTo>
                <a:lnTo>
                  <a:pt x="26844" y="524017"/>
                </a:lnTo>
                <a:lnTo>
                  <a:pt x="55989" y="543704"/>
                </a:lnTo>
                <a:lnTo>
                  <a:pt x="91694" y="550926"/>
                </a:lnTo>
                <a:lnTo>
                  <a:pt x="924178" y="550926"/>
                </a:lnTo>
                <a:lnTo>
                  <a:pt x="959903" y="543704"/>
                </a:lnTo>
                <a:lnTo>
                  <a:pt x="989091" y="524017"/>
                </a:lnTo>
                <a:lnTo>
                  <a:pt x="1008778" y="494829"/>
                </a:lnTo>
                <a:lnTo>
                  <a:pt x="1016000" y="459104"/>
                </a:lnTo>
                <a:lnTo>
                  <a:pt x="1016000" y="91821"/>
                </a:lnTo>
                <a:lnTo>
                  <a:pt x="1008778" y="56096"/>
                </a:lnTo>
                <a:lnTo>
                  <a:pt x="989091" y="26908"/>
                </a:lnTo>
                <a:lnTo>
                  <a:pt x="959903" y="7221"/>
                </a:lnTo>
                <a:lnTo>
                  <a:pt x="924178" y="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2" name="object 43"/>
          <p:cNvSpPr>
            <a:spLocks/>
          </p:cNvSpPr>
          <p:nvPr/>
        </p:nvSpPr>
        <p:spPr bwMode="auto">
          <a:xfrm>
            <a:off x="6503988" y="2389188"/>
            <a:ext cx="1016000" cy="550862"/>
          </a:xfrm>
          <a:custGeom>
            <a:avLst/>
            <a:gdLst/>
            <a:ahLst/>
            <a:cxnLst>
              <a:cxn ang="0">
                <a:pos x="0" y="91821"/>
              </a:cxn>
              <a:cxn ang="0">
                <a:pos x="7201" y="56096"/>
              </a:cxn>
              <a:cxn ang="0">
                <a:pos x="26844" y="26908"/>
              </a:cxn>
              <a:cxn ang="0">
                <a:pos x="55989" y="7221"/>
              </a:cxn>
              <a:cxn ang="0">
                <a:pos x="91694" y="0"/>
              </a:cxn>
              <a:cxn ang="0">
                <a:pos x="924178" y="0"/>
              </a:cxn>
              <a:cxn ang="0">
                <a:pos x="959903" y="7221"/>
              </a:cxn>
              <a:cxn ang="0">
                <a:pos x="989091" y="26908"/>
              </a:cxn>
              <a:cxn ang="0">
                <a:pos x="1008778" y="56096"/>
              </a:cxn>
              <a:cxn ang="0">
                <a:pos x="1016000" y="91821"/>
              </a:cxn>
              <a:cxn ang="0">
                <a:pos x="1016000" y="459104"/>
              </a:cxn>
              <a:cxn ang="0">
                <a:pos x="1008778" y="494829"/>
              </a:cxn>
              <a:cxn ang="0">
                <a:pos x="989091" y="524017"/>
              </a:cxn>
              <a:cxn ang="0">
                <a:pos x="959903" y="543704"/>
              </a:cxn>
              <a:cxn ang="0">
                <a:pos x="924178" y="550926"/>
              </a:cxn>
              <a:cxn ang="0">
                <a:pos x="91694" y="550926"/>
              </a:cxn>
              <a:cxn ang="0">
                <a:pos x="55989" y="543704"/>
              </a:cxn>
              <a:cxn ang="0">
                <a:pos x="26844" y="524017"/>
              </a:cxn>
              <a:cxn ang="0">
                <a:pos x="7201" y="494829"/>
              </a:cxn>
              <a:cxn ang="0">
                <a:pos x="0" y="459104"/>
              </a:cxn>
              <a:cxn ang="0">
                <a:pos x="0" y="91821"/>
              </a:cxn>
            </a:cxnLst>
            <a:rect l="0" t="0" r="r" b="b"/>
            <a:pathLst>
              <a:path w="1016000" h="551180">
                <a:moveTo>
                  <a:pt x="0" y="91821"/>
                </a:moveTo>
                <a:lnTo>
                  <a:pt x="7201" y="56096"/>
                </a:lnTo>
                <a:lnTo>
                  <a:pt x="26844" y="26908"/>
                </a:lnTo>
                <a:lnTo>
                  <a:pt x="55989" y="7221"/>
                </a:lnTo>
                <a:lnTo>
                  <a:pt x="91694" y="0"/>
                </a:lnTo>
                <a:lnTo>
                  <a:pt x="924178" y="0"/>
                </a:lnTo>
                <a:lnTo>
                  <a:pt x="959903" y="7221"/>
                </a:lnTo>
                <a:lnTo>
                  <a:pt x="989091" y="26908"/>
                </a:lnTo>
                <a:lnTo>
                  <a:pt x="1008778" y="56096"/>
                </a:lnTo>
                <a:lnTo>
                  <a:pt x="1016000" y="91821"/>
                </a:lnTo>
                <a:lnTo>
                  <a:pt x="1016000" y="459104"/>
                </a:lnTo>
                <a:lnTo>
                  <a:pt x="1008778" y="494829"/>
                </a:lnTo>
                <a:lnTo>
                  <a:pt x="989091" y="524017"/>
                </a:lnTo>
                <a:lnTo>
                  <a:pt x="959903" y="543704"/>
                </a:lnTo>
                <a:lnTo>
                  <a:pt x="924178" y="550926"/>
                </a:lnTo>
                <a:lnTo>
                  <a:pt x="91694" y="550926"/>
                </a:lnTo>
                <a:lnTo>
                  <a:pt x="55989" y="543704"/>
                </a:lnTo>
                <a:lnTo>
                  <a:pt x="26844" y="524017"/>
                </a:lnTo>
                <a:lnTo>
                  <a:pt x="7201" y="494829"/>
                </a:lnTo>
                <a:lnTo>
                  <a:pt x="0" y="459104"/>
                </a:lnTo>
                <a:lnTo>
                  <a:pt x="0" y="9182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3" name="object 44"/>
          <p:cNvSpPr>
            <a:spLocks/>
          </p:cNvSpPr>
          <p:nvPr/>
        </p:nvSpPr>
        <p:spPr bwMode="auto">
          <a:xfrm>
            <a:off x="6838950" y="3324225"/>
            <a:ext cx="1098550" cy="898525"/>
          </a:xfrm>
          <a:custGeom>
            <a:avLst/>
            <a:gdLst/>
            <a:ahLst/>
            <a:cxnLst>
              <a:cxn ang="0">
                <a:pos x="496031" y="2056"/>
              </a:cxn>
              <a:cxn ang="0">
                <a:pos x="394801" y="17946"/>
              </a:cxn>
              <a:cxn ang="0">
                <a:pos x="301098" y="48283"/>
              </a:cxn>
              <a:cxn ang="0">
                <a:pos x="216763" y="91560"/>
              </a:cxn>
              <a:cxn ang="0">
                <a:pos x="143635" y="146270"/>
              </a:cxn>
              <a:cxn ang="0">
                <a:pos x="83555" y="210909"/>
              </a:cxn>
              <a:cxn ang="0">
                <a:pos x="38362" y="283968"/>
              </a:cxn>
              <a:cxn ang="0">
                <a:pos x="9897" y="363943"/>
              </a:cxn>
              <a:cxn ang="0">
                <a:pos x="0" y="449326"/>
              </a:cxn>
              <a:cxn ang="0">
                <a:pos x="9897" y="534669"/>
              </a:cxn>
              <a:cxn ang="0">
                <a:pos x="38362" y="614613"/>
              </a:cxn>
              <a:cxn ang="0">
                <a:pos x="83555" y="687650"/>
              </a:cxn>
              <a:cxn ang="0">
                <a:pos x="143635" y="752272"/>
              </a:cxn>
              <a:cxn ang="0">
                <a:pos x="216763" y="806973"/>
              </a:cxn>
              <a:cxn ang="0">
                <a:pos x="301098" y="850244"/>
              </a:cxn>
              <a:cxn ang="0">
                <a:pos x="394801" y="880578"/>
              </a:cxn>
              <a:cxn ang="0">
                <a:pos x="496031" y="896468"/>
              </a:cxn>
              <a:cxn ang="0">
                <a:pos x="601777" y="896468"/>
              </a:cxn>
              <a:cxn ang="0">
                <a:pos x="703042" y="880578"/>
              </a:cxn>
              <a:cxn ang="0">
                <a:pos x="796771" y="850244"/>
              </a:cxn>
              <a:cxn ang="0">
                <a:pos x="881125" y="806973"/>
              </a:cxn>
              <a:cxn ang="0">
                <a:pos x="954266" y="752272"/>
              </a:cxn>
              <a:cxn ang="0">
                <a:pos x="1014354" y="687650"/>
              </a:cxn>
              <a:cxn ang="0">
                <a:pos x="1059551" y="614613"/>
              </a:cxn>
              <a:cxn ang="0">
                <a:pos x="1088017" y="534669"/>
              </a:cxn>
              <a:cxn ang="0">
                <a:pos x="1097915" y="449326"/>
              </a:cxn>
              <a:cxn ang="0">
                <a:pos x="1088017" y="363943"/>
              </a:cxn>
              <a:cxn ang="0">
                <a:pos x="1059551" y="283968"/>
              </a:cxn>
              <a:cxn ang="0">
                <a:pos x="1014354" y="210909"/>
              </a:cxn>
              <a:cxn ang="0">
                <a:pos x="954266" y="146270"/>
              </a:cxn>
              <a:cxn ang="0">
                <a:pos x="881125" y="91560"/>
              </a:cxn>
              <a:cxn ang="0">
                <a:pos x="796771" y="48283"/>
              </a:cxn>
              <a:cxn ang="0">
                <a:pos x="703042" y="17946"/>
              </a:cxn>
              <a:cxn ang="0">
                <a:pos x="601777" y="2056"/>
              </a:cxn>
            </a:cxnLst>
            <a:rect l="0" t="0" r="r" b="b"/>
            <a:pathLst>
              <a:path w="1097915" h="898525">
                <a:moveTo>
                  <a:pt x="548894" y="0"/>
                </a:moveTo>
                <a:lnTo>
                  <a:pt x="496031" y="2056"/>
                </a:lnTo>
                <a:lnTo>
                  <a:pt x="444590" y="8101"/>
                </a:lnTo>
                <a:lnTo>
                  <a:pt x="394801" y="17946"/>
                </a:lnTo>
                <a:lnTo>
                  <a:pt x="346894" y="31403"/>
                </a:lnTo>
                <a:lnTo>
                  <a:pt x="301098" y="48283"/>
                </a:lnTo>
                <a:lnTo>
                  <a:pt x="257645" y="68398"/>
                </a:lnTo>
                <a:lnTo>
                  <a:pt x="216763" y="91560"/>
                </a:lnTo>
                <a:lnTo>
                  <a:pt x="178683" y="117580"/>
                </a:lnTo>
                <a:lnTo>
                  <a:pt x="143635" y="146270"/>
                </a:lnTo>
                <a:lnTo>
                  <a:pt x="111849" y="177443"/>
                </a:lnTo>
                <a:lnTo>
                  <a:pt x="83555" y="210909"/>
                </a:lnTo>
                <a:lnTo>
                  <a:pt x="58982" y="246480"/>
                </a:lnTo>
                <a:lnTo>
                  <a:pt x="38362" y="283968"/>
                </a:lnTo>
                <a:lnTo>
                  <a:pt x="21923" y="323185"/>
                </a:lnTo>
                <a:lnTo>
                  <a:pt x="9897" y="363943"/>
                </a:lnTo>
                <a:lnTo>
                  <a:pt x="2512" y="406052"/>
                </a:lnTo>
                <a:lnTo>
                  <a:pt x="0" y="449326"/>
                </a:lnTo>
                <a:lnTo>
                  <a:pt x="2512" y="492578"/>
                </a:lnTo>
                <a:lnTo>
                  <a:pt x="9897" y="534669"/>
                </a:lnTo>
                <a:lnTo>
                  <a:pt x="21923" y="575410"/>
                </a:lnTo>
                <a:lnTo>
                  <a:pt x="38362" y="614613"/>
                </a:lnTo>
                <a:lnTo>
                  <a:pt x="58982" y="652089"/>
                </a:lnTo>
                <a:lnTo>
                  <a:pt x="83555" y="687650"/>
                </a:lnTo>
                <a:lnTo>
                  <a:pt x="111849" y="721107"/>
                </a:lnTo>
                <a:lnTo>
                  <a:pt x="143635" y="752272"/>
                </a:lnTo>
                <a:lnTo>
                  <a:pt x="178683" y="780957"/>
                </a:lnTo>
                <a:lnTo>
                  <a:pt x="216763" y="806973"/>
                </a:lnTo>
                <a:lnTo>
                  <a:pt x="257645" y="830132"/>
                </a:lnTo>
                <a:lnTo>
                  <a:pt x="301098" y="850244"/>
                </a:lnTo>
                <a:lnTo>
                  <a:pt x="346894" y="867123"/>
                </a:lnTo>
                <a:lnTo>
                  <a:pt x="394801" y="880578"/>
                </a:lnTo>
                <a:lnTo>
                  <a:pt x="444590" y="890423"/>
                </a:lnTo>
                <a:lnTo>
                  <a:pt x="496031" y="896468"/>
                </a:lnTo>
                <a:lnTo>
                  <a:pt x="548894" y="898525"/>
                </a:lnTo>
                <a:lnTo>
                  <a:pt x="601777" y="896468"/>
                </a:lnTo>
                <a:lnTo>
                  <a:pt x="653237" y="890423"/>
                </a:lnTo>
                <a:lnTo>
                  <a:pt x="703042" y="880578"/>
                </a:lnTo>
                <a:lnTo>
                  <a:pt x="750964" y="867123"/>
                </a:lnTo>
                <a:lnTo>
                  <a:pt x="796771" y="850244"/>
                </a:lnTo>
                <a:lnTo>
                  <a:pt x="840235" y="830132"/>
                </a:lnTo>
                <a:lnTo>
                  <a:pt x="881125" y="806973"/>
                </a:lnTo>
                <a:lnTo>
                  <a:pt x="919212" y="780957"/>
                </a:lnTo>
                <a:lnTo>
                  <a:pt x="954266" y="752272"/>
                </a:lnTo>
                <a:lnTo>
                  <a:pt x="986056" y="721107"/>
                </a:lnTo>
                <a:lnTo>
                  <a:pt x="1014354" y="687650"/>
                </a:lnTo>
                <a:lnTo>
                  <a:pt x="1038929" y="652089"/>
                </a:lnTo>
                <a:lnTo>
                  <a:pt x="1059551" y="614613"/>
                </a:lnTo>
                <a:lnTo>
                  <a:pt x="1075990" y="575410"/>
                </a:lnTo>
                <a:lnTo>
                  <a:pt x="1088017" y="534669"/>
                </a:lnTo>
                <a:lnTo>
                  <a:pt x="1095402" y="492578"/>
                </a:lnTo>
                <a:lnTo>
                  <a:pt x="1097915" y="449326"/>
                </a:lnTo>
                <a:lnTo>
                  <a:pt x="1095402" y="406052"/>
                </a:lnTo>
                <a:lnTo>
                  <a:pt x="1088017" y="363943"/>
                </a:lnTo>
                <a:lnTo>
                  <a:pt x="1075990" y="323185"/>
                </a:lnTo>
                <a:lnTo>
                  <a:pt x="1059551" y="283968"/>
                </a:lnTo>
                <a:lnTo>
                  <a:pt x="1038929" y="246480"/>
                </a:lnTo>
                <a:lnTo>
                  <a:pt x="1014354" y="210909"/>
                </a:lnTo>
                <a:lnTo>
                  <a:pt x="986056" y="177443"/>
                </a:lnTo>
                <a:lnTo>
                  <a:pt x="954266" y="146270"/>
                </a:lnTo>
                <a:lnTo>
                  <a:pt x="919212" y="117580"/>
                </a:lnTo>
                <a:lnTo>
                  <a:pt x="881125" y="91560"/>
                </a:lnTo>
                <a:lnTo>
                  <a:pt x="840235" y="68398"/>
                </a:lnTo>
                <a:lnTo>
                  <a:pt x="796771" y="48283"/>
                </a:lnTo>
                <a:lnTo>
                  <a:pt x="750964" y="31403"/>
                </a:lnTo>
                <a:lnTo>
                  <a:pt x="703042" y="17946"/>
                </a:lnTo>
                <a:lnTo>
                  <a:pt x="653237" y="8101"/>
                </a:lnTo>
                <a:lnTo>
                  <a:pt x="601777" y="2056"/>
                </a:lnTo>
                <a:lnTo>
                  <a:pt x="548894" y="0"/>
                </a:lnTo>
                <a:close/>
              </a:path>
            </a:pathLst>
          </a:custGeom>
          <a:solidFill>
            <a:srgbClr val="DBE4F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4" name="object 45"/>
          <p:cNvSpPr>
            <a:spLocks/>
          </p:cNvSpPr>
          <p:nvPr/>
        </p:nvSpPr>
        <p:spPr bwMode="auto">
          <a:xfrm>
            <a:off x="6838950" y="3324225"/>
            <a:ext cx="1098550" cy="898525"/>
          </a:xfrm>
          <a:custGeom>
            <a:avLst/>
            <a:gdLst/>
            <a:ahLst/>
            <a:cxnLst>
              <a:cxn ang="0">
                <a:pos x="2512" y="406052"/>
              </a:cxn>
              <a:cxn ang="0">
                <a:pos x="21923" y="323185"/>
              </a:cxn>
              <a:cxn ang="0">
                <a:pos x="58982" y="246480"/>
              </a:cxn>
              <a:cxn ang="0">
                <a:pos x="111849" y="177443"/>
              </a:cxn>
              <a:cxn ang="0">
                <a:pos x="178683" y="117580"/>
              </a:cxn>
              <a:cxn ang="0">
                <a:pos x="257645" y="68398"/>
              </a:cxn>
              <a:cxn ang="0">
                <a:pos x="346894" y="31403"/>
              </a:cxn>
              <a:cxn ang="0">
                <a:pos x="444590" y="8101"/>
              </a:cxn>
              <a:cxn ang="0">
                <a:pos x="548894" y="0"/>
              </a:cxn>
              <a:cxn ang="0">
                <a:pos x="653237" y="8101"/>
              </a:cxn>
              <a:cxn ang="0">
                <a:pos x="750964" y="31403"/>
              </a:cxn>
              <a:cxn ang="0">
                <a:pos x="840235" y="68398"/>
              </a:cxn>
              <a:cxn ang="0">
                <a:pos x="919212" y="117580"/>
              </a:cxn>
              <a:cxn ang="0">
                <a:pos x="986056" y="177443"/>
              </a:cxn>
              <a:cxn ang="0">
                <a:pos x="1038929" y="246480"/>
              </a:cxn>
              <a:cxn ang="0">
                <a:pos x="1075990" y="323185"/>
              </a:cxn>
              <a:cxn ang="0">
                <a:pos x="1095402" y="406052"/>
              </a:cxn>
              <a:cxn ang="0">
                <a:pos x="1095402" y="492578"/>
              </a:cxn>
              <a:cxn ang="0">
                <a:pos x="1075990" y="575410"/>
              </a:cxn>
              <a:cxn ang="0">
                <a:pos x="1038929" y="652089"/>
              </a:cxn>
              <a:cxn ang="0">
                <a:pos x="986056" y="721107"/>
              </a:cxn>
              <a:cxn ang="0">
                <a:pos x="919212" y="780957"/>
              </a:cxn>
              <a:cxn ang="0">
                <a:pos x="840235" y="830132"/>
              </a:cxn>
              <a:cxn ang="0">
                <a:pos x="750964" y="867123"/>
              </a:cxn>
              <a:cxn ang="0">
                <a:pos x="653237" y="890423"/>
              </a:cxn>
              <a:cxn ang="0">
                <a:pos x="548894" y="898525"/>
              </a:cxn>
              <a:cxn ang="0">
                <a:pos x="444590" y="890423"/>
              </a:cxn>
              <a:cxn ang="0">
                <a:pos x="346894" y="867123"/>
              </a:cxn>
              <a:cxn ang="0">
                <a:pos x="257645" y="830132"/>
              </a:cxn>
              <a:cxn ang="0">
                <a:pos x="178683" y="780957"/>
              </a:cxn>
              <a:cxn ang="0">
                <a:pos x="111849" y="721107"/>
              </a:cxn>
              <a:cxn ang="0">
                <a:pos x="58982" y="652089"/>
              </a:cxn>
              <a:cxn ang="0">
                <a:pos x="21923" y="575410"/>
              </a:cxn>
              <a:cxn ang="0">
                <a:pos x="2512" y="492578"/>
              </a:cxn>
            </a:cxnLst>
            <a:rect l="0" t="0" r="r" b="b"/>
            <a:pathLst>
              <a:path w="1097915" h="898525">
                <a:moveTo>
                  <a:pt x="0" y="449326"/>
                </a:moveTo>
                <a:lnTo>
                  <a:pt x="2512" y="406052"/>
                </a:lnTo>
                <a:lnTo>
                  <a:pt x="9897" y="363943"/>
                </a:lnTo>
                <a:lnTo>
                  <a:pt x="21923" y="323185"/>
                </a:lnTo>
                <a:lnTo>
                  <a:pt x="38362" y="283968"/>
                </a:lnTo>
                <a:lnTo>
                  <a:pt x="58982" y="246480"/>
                </a:lnTo>
                <a:lnTo>
                  <a:pt x="83555" y="210909"/>
                </a:lnTo>
                <a:lnTo>
                  <a:pt x="111849" y="177443"/>
                </a:lnTo>
                <a:lnTo>
                  <a:pt x="143635" y="146270"/>
                </a:lnTo>
                <a:lnTo>
                  <a:pt x="178683" y="117580"/>
                </a:lnTo>
                <a:lnTo>
                  <a:pt x="216763" y="91560"/>
                </a:lnTo>
                <a:lnTo>
                  <a:pt x="257645" y="68398"/>
                </a:lnTo>
                <a:lnTo>
                  <a:pt x="301098" y="48283"/>
                </a:lnTo>
                <a:lnTo>
                  <a:pt x="346894" y="31403"/>
                </a:lnTo>
                <a:lnTo>
                  <a:pt x="394801" y="17946"/>
                </a:lnTo>
                <a:lnTo>
                  <a:pt x="444590" y="8101"/>
                </a:lnTo>
                <a:lnTo>
                  <a:pt x="496031" y="2056"/>
                </a:lnTo>
                <a:lnTo>
                  <a:pt x="548894" y="0"/>
                </a:lnTo>
                <a:lnTo>
                  <a:pt x="601777" y="2056"/>
                </a:lnTo>
                <a:lnTo>
                  <a:pt x="653237" y="8101"/>
                </a:lnTo>
                <a:lnTo>
                  <a:pt x="703042" y="17946"/>
                </a:lnTo>
                <a:lnTo>
                  <a:pt x="750964" y="31403"/>
                </a:lnTo>
                <a:lnTo>
                  <a:pt x="796771" y="48283"/>
                </a:lnTo>
                <a:lnTo>
                  <a:pt x="840235" y="68398"/>
                </a:lnTo>
                <a:lnTo>
                  <a:pt x="881125" y="91560"/>
                </a:lnTo>
                <a:lnTo>
                  <a:pt x="919212" y="117580"/>
                </a:lnTo>
                <a:lnTo>
                  <a:pt x="954266" y="146270"/>
                </a:lnTo>
                <a:lnTo>
                  <a:pt x="986056" y="177443"/>
                </a:lnTo>
                <a:lnTo>
                  <a:pt x="1014354" y="210909"/>
                </a:lnTo>
                <a:lnTo>
                  <a:pt x="1038929" y="246480"/>
                </a:lnTo>
                <a:lnTo>
                  <a:pt x="1059551" y="283968"/>
                </a:lnTo>
                <a:lnTo>
                  <a:pt x="1075990" y="323185"/>
                </a:lnTo>
                <a:lnTo>
                  <a:pt x="1088017" y="363943"/>
                </a:lnTo>
                <a:lnTo>
                  <a:pt x="1095402" y="406052"/>
                </a:lnTo>
                <a:lnTo>
                  <a:pt x="1097915" y="449326"/>
                </a:lnTo>
                <a:lnTo>
                  <a:pt x="1095402" y="492578"/>
                </a:lnTo>
                <a:lnTo>
                  <a:pt x="1088017" y="534669"/>
                </a:lnTo>
                <a:lnTo>
                  <a:pt x="1075990" y="575410"/>
                </a:lnTo>
                <a:lnTo>
                  <a:pt x="1059551" y="614613"/>
                </a:lnTo>
                <a:lnTo>
                  <a:pt x="1038929" y="652089"/>
                </a:lnTo>
                <a:lnTo>
                  <a:pt x="1014354" y="687650"/>
                </a:lnTo>
                <a:lnTo>
                  <a:pt x="986056" y="721107"/>
                </a:lnTo>
                <a:lnTo>
                  <a:pt x="954266" y="752272"/>
                </a:lnTo>
                <a:lnTo>
                  <a:pt x="919212" y="780957"/>
                </a:lnTo>
                <a:lnTo>
                  <a:pt x="881125" y="806973"/>
                </a:lnTo>
                <a:lnTo>
                  <a:pt x="840235" y="830132"/>
                </a:lnTo>
                <a:lnTo>
                  <a:pt x="796771" y="850244"/>
                </a:lnTo>
                <a:lnTo>
                  <a:pt x="750964" y="867123"/>
                </a:lnTo>
                <a:lnTo>
                  <a:pt x="703042" y="880578"/>
                </a:lnTo>
                <a:lnTo>
                  <a:pt x="653237" y="890423"/>
                </a:lnTo>
                <a:lnTo>
                  <a:pt x="601777" y="896468"/>
                </a:lnTo>
                <a:lnTo>
                  <a:pt x="548894" y="898525"/>
                </a:lnTo>
                <a:lnTo>
                  <a:pt x="496031" y="896468"/>
                </a:lnTo>
                <a:lnTo>
                  <a:pt x="444590" y="890423"/>
                </a:lnTo>
                <a:lnTo>
                  <a:pt x="394801" y="880578"/>
                </a:lnTo>
                <a:lnTo>
                  <a:pt x="346894" y="867123"/>
                </a:lnTo>
                <a:lnTo>
                  <a:pt x="301098" y="850244"/>
                </a:lnTo>
                <a:lnTo>
                  <a:pt x="257645" y="830132"/>
                </a:lnTo>
                <a:lnTo>
                  <a:pt x="216763" y="806973"/>
                </a:lnTo>
                <a:lnTo>
                  <a:pt x="178683" y="780957"/>
                </a:lnTo>
                <a:lnTo>
                  <a:pt x="143635" y="752272"/>
                </a:lnTo>
                <a:lnTo>
                  <a:pt x="111849" y="721107"/>
                </a:lnTo>
                <a:lnTo>
                  <a:pt x="83555" y="687650"/>
                </a:lnTo>
                <a:lnTo>
                  <a:pt x="58982" y="652089"/>
                </a:lnTo>
                <a:lnTo>
                  <a:pt x="38362" y="614613"/>
                </a:lnTo>
                <a:lnTo>
                  <a:pt x="21923" y="575410"/>
                </a:lnTo>
                <a:lnTo>
                  <a:pt x="9897" y="534669"/>
                </a:lnTo>
                <a:lnTo>
                  <a:pt x="2512" y="492578"/>
                </a:lnTo>
                <a:lnTo>
                  <a:pt x="0" y="44932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6" name="object 46"/>
          <p:cNvSpPr txBox="1"/>
          <p:nvPr/>
        </p:nvSpPr>
        <p:spPr>
          <a:xfrm>
            <a:off x="7108825" y="3484563"/>
            <a:ext cx="560388" cy="387350"/>
          </a:xfrm>
          <a:prstGeom prst="rect">
            <a:avLst/>
          </a:prstGeom>
        </p:spPr>
        <p:txBody>
          <a:bodyPr lIns="0" tIns="22860" rIns="0" bIns="0">
            <a:spAutoFit/>
          </a:bodyPr>
          <a:lstStyle/>
          <a:p>
            <a:pPr marL="123825" indent="-111125">
              <a:lnSpc>
                <a:spcPts val="1400"/>
              </a:lnSpc>
              <a:spcBef>
                <a:spcPts val="175"/>
              </a:spcBef>
            </a:pPr>
            <a:r>
              <a:rPr lang="ru-RU" sz="1200" b="1">
                <a:latin typeface="Times New Roman" pitchFamily="18" charset="0"/>
                <a:cs typeface="Times New Roman" pitchFamily="18" charset="0"/>
              </a:rPr>
              <a:t>Учрежд  ение</a:t>
            </a:r>
            <a:endParaRPr lang="ru-RU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6" name="object 47"/>
          <p:cNvSpPr>
            <a:spLocks/>
          </p:cNvSpPr>
          <p:nvPr/>
        </p:nvSpPr>
        <p:spPr bwMode="auto">
          <a:xfrm>
            <a:off x="7519988" y="2514600"/>
            <a:ext cx="276225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4574" y="762"/>
              </a:cxn>
            </a:cxnLst>
            <a:rect l="0" t="0" r="r" b="b"/>
            <a:pathLst>
              <a:path w="274954" h="1269">
                <a:moveTo>
                  <a:pt x="0" y="0"/>
                </a:moveTo>
                <a:lnTo>
                  <a:pt x="274574" y="762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7" name="object 48"/>
          <p:cNvSpPr>
            <a:spLocks/>
          </p:cNvSpPr>
          <p:nvPr/>
        </p:nvSpPr>
        <p:spPr bwMode="auto">
          <a:xfrm>
            <a:off x="7777163" y="2517775"/>
            <a:ext cx="1587" cy="936625"/>
          </a:xfrm>
          <a:custGeom>
            <a:avLst/>
            <a:gdLst/>
            <a:ahLst/>
            <a:cxnLst>
              <a:cxn ang="0">
                <a:pos x="2412" y="0"/>
              </a:cxn>
              <a:cxn ang="0">
                <a:pos x="0" y="936625"/>
              </a:cxn>
            </a:cxnLst>
            <a:rect l="0" t="0" r="r" b="b"/>
            <a:pathLst>
              <a:path w="2540" h="936625">
                <a:moveTo>
                  <a:pt x="2412" y="0"/>
                </a:moveTo>
                <a:lnTo>
                  <a:pt x="0" y="936625"/>
                </a:lnTo>
              </a:path>
            </a:pathLst>
          </a:custGeom>
          <a:noFill/>
          <a:ln w="9524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8" name="object 49"/>
          <p:cNvSpPr>
            <a:spLocks/>
          </p:cNvSpPr>
          <p:nvPr/>
        </p:nvSpPr>
        <p:spPr bwMode="auto">
          <a:xfrm>
            <a:off x="6503988" y="2390775"/>
            <a:ext cx="1017587" cy="339725"/>
          </a:xfrm>
          <a:custGeom>
            <a:avLst/>
            <a:gdLst/>
            <a:ahLst/>
            <a:cxnLst>
              <a:cxn ang="0">
                <a:pos x="960627" y="0"/>
              </a:cxn>
              <a:cxn ang="0">
                <a:pos x="56641" y="0"/>
              </a:cxn>
              <a:cxn ang="0">
                <a:pos x="34611" y="4456"/>
              </a:cxn>
              <a:cxn ang="0">
                <a:pos x="16605" y="16605"/>
              </a:cxn>
              <a:cxn ang="0">
                <a:pos x="4456" y="34611"/>
              </a:cxn>
              <a:cxn ang="0">
                <a:pos x="0" y="56642"/>
              </a:cxn>
              <a:cxn ang="0">
                <a:pos x="0" y="283337"/>
              </a:cxn>
              <a:cxn ang="0">
                <a:pos x="4456" y="305367"/>
              </a:cxn>
              <a:cxn ang="0">
                <a:pos x="16605" y="323373"/>
              </a:cxn>
              <a:cxn ang="0">
                <a:pos x="34611" y="335522"/>
              </a:cxn>
              <a:cxn ang="0">
                <a:pos x="56641" y="339979"/>
              </a:cxn>
              <a:cxn ang="0">
                <a:pos x="960627" y="339979"/>
              </a:cxn>
              <a:cxn ang="0">
                <a:pos x="982731" y="335522"/>
              </a:cxn>
              <a:cxn ang="0">
                <a:pos x="1000775" y="323373"/>
              </a:cxn>
              <a:cxn ang="0">
                <a:pos x="1012938" y="305367"/>
              </a:cxn>
              <a:cxn ang="0">
                <a:pos x="1017396" y="283337"/>
              </a:cxn>
              <a:cxn ang="0">
                <a:pos x="1017396" y="56642"/>
              </a:cxn>
              <a:cxn ang="0">
                <a:pos x="1012938" y="34611"/>
              </a:cxn>
              <a:cxn ang="0">
                <a:pos x="1000775" y="16605"/>
              </a:cxn>
              <a:cxn ang="0">
                <a:pos x="982731" y="4456"/>
              </a:cxn>
              <a:cxn ang="0">
                <a:pos x="960627" y="0"/>
              </a:cxn>
            </a:cxnLst>
            <a:rect l="0" t="0" r="r" b="b"/>
            <a:pathLst>
              <a:path w="1017904" h="340360">
                <a:moveTo>
                  <a:pt x="960627" y="0"/>
                </a:moveTo>
                <a:lnTo>
                  <a:pt x="56641" y="0"/>
                </a:lnTo>
                <a:lnTo>
                  <a:pt x="34611" y="4456"/>
                </a:lnTo>
                <a:lnTo>
                  <a:pt x="16605" y="16605"/>
                </a:lnTo>
                <a:lnTo>
                  <a:pt x="4456" y="34611"/>
                </a:lnTo>
                <a:lnTo>
                  <a:pt x="0" y="56642"/>
                </a:lnTo>
                <a:lnTo>
                  <a:pt x="0" y="283337"/>
                </a:lnTo>
                <a:lnTo>
                  <a:pt x="4456" y="305367"/>
                </a:lnTo>
                <a:lnTo>
                  <a:pt x="16605" y="323373"/>
                </a:lnTo>
                <a:lnTo>
                  <a:pt x="34611" y="335522"/>
                </a:lnTo>
                <a:lnTo>
                  <a:pt x="56641" y="339979"/>
                </a:lnTo>
                <a:lnTo>
                  <a:pt x="960627" y="339979"/>
                </a:lnTo>
                <a:lnTo>
                  <a:pt x="982731" y="335522"/>
                </a:lnTo>
                <a:lnTo>
                  <a:pt x="1000775" y="323373"/>
                </a:lnTo>
                <a:lnTo>
                  <a:pt x="1012938" y="305367"/>
                </a:lnTo>
                <a:lnTo>
                  <a:pt x="1017396" y="283337"/>
                </a:lnTo>
                <a:lnTo>
                  <a:pt x="1017396" y="56642"/>
                </a:lnTo>
                <a:lnTo>
                  <a:pt x="1012938" y="34611"/>
                </a:lnTo>
                <a:lnTo>
                  <a:pt x="1000775" y="16605"/>
                </a:lnTo>
                <a:lnTo>
                  <a:pt x="982731" y="4456"/>
                </a:lnTo>
                <a:lnTo>
                  <a:pt x="960627" y="0"/>
                </a:lnTo>
                <a:close/>
              </a:path>
            </a:pathLst>
          </a:custGeom>
          <a:solidFill>
            <a:srgbClr val="FAD3B4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249" name="object 50"/>
          <p:cNvSpPr>
            <a:spLocks/>
          </p:cNvSpPr>
          <p:nvPr/>
        </p:nvSpPr>
        <p:spPr bwMode="auto">
          <a:xfrm>
            <a:off x="6503988" y="2390775"/>
            <a:ext cx="1017587" cy="339725"/>
          </a:xfrm>
          <a:custGeom>
            <a:avLst/>
            <a:gdLst/>
            <a:ahLst/>
            <a:cxnLst>
              <a:cxn ang="0">
                <a:pos x="0" y="56642"/>
              </a:cxn>
              <a:cxn ang="0">
                <a:pos x="4456" y="34611"/>
              </a:cxn>
              <a:cxn ang="0">
                <a:pos x="16605" y="16605"/>
              </a:cxn>
              <a:cxn ang="0">
                <a:pos x="34611" y="4456"/>
              </a:cxn>
              <a:cxn ang="0">
                <a:pos x="56641" y="0"/>
              </a:cxn>
              <a:cxn ang="0">
                <a:pos x="960627" y="0"/>
              </a:cxn>
              <a:cxn ang="0">
                <a:pos x="982731" y="4456"/>
              </a:cxn>
              <a:cxn ang="0">
                <a:pos x="1000775" y="16605"/>
              </a:cxn>
              <a:cxn ang="0">
                <a:pos x="1012938" y="34611"/>
              </a:cxn>
              <a:cxn ang="0">
                <a:pos x="1017396" y="56642"/>
              </a:cxn>
              <a:cxn ang="0">
                <a:pos x="1017396" y="283337"/>
              </a:cxn>
              <a:cxn ang="0">
                <a:pos x="1012938" y="305367"/>
              </a:cxn>
              <a:cxn ang="0">
                <a:pos x="1000775" y="323373"/>
              </a:cxn>
              <a:cxn ang="0">
                <a:pos x="982731" y="335522"/>
              </a:cxn>
              <a:cxn ang="0">
                <a:pos x="960627" y="339979"/>
              </a:cxn>
              <a:cxn ang="0">
                <a:pos x="56641" y="339979"/>
              </a:cxn>
              <a:cxn ang="0">
                <a:pos x="34611" y="335522"/>
              </a:cxn>
              <a:cxn ang="0">
                <a:pos x="16605" y="323373"/>
              </a:cxn>
              <a:cxn ang="0">
                <a:pos x="4456" y="305367"/>
              </a:cxn>
              <a:cxn ang="0">
                <a:pos x="0" y="283337"/>
              </a:cxn>
              <a:cxn ang="0">
                <a:pos x="0" y="56642"/>
              </a:cxn>
            </a:cxnLst>
            <a:rect l="0" t="0" r="r" b="b"/>
            <a:pathLst>
              <a:path w="1017904" h="340360">
                <a:moveTo>
                  <a:pt x="0" y="56642"/>
                </a:moveTo>
                <a:lnTo>
                  <a:pt x="4456" y="34611"/>
                </a:lnTo>
                <a:lnTo>
                  <a:pt x="16605" y="16605"/>
                </a:lnTo>
                <a:lnTo>
                  <a:pt x="34611" y="4456"/>
                </a:lnTo>
                <a:lnTo>
                  <a:pt x="56641" y="0"/>
                </a:lnTo>
                <a:lnTo>
                  <a:pt x="960627" y="0"/>
                </a:lnTo>
                <a:lnTo>
                  <a:pt x="982731" y="4456"/>
                </a:lnTo>
                <a:lnTo>
                  <a:pt x="1000775" y="16605"/>
                </a:lnTo>
                <a:lnTo>
                  <a:pt x="1012938" y="34611"/>
                </a:lnTo>
                <a:lnTo>
                  <a:pt x="1017396" y="56642"/>
                </a:lnTo>
                <a:lnTo>
                  <a:pt x="1017396" y="283337"/>
                </a:lnTo>
                <a:lnTo>
                  <a:pt x="1012938" y="305367"/>
                </a:lnTo>
                <a:lnTo>
                  <a:pt x="1000775" y="323373"/>
                </a:lnTo>
                <a:lnTo>
                  <a:pt x="982731" y="335522"/>
                </a:lnTo>
                <a:lnTo>
                  <a:pt x="960627" y="339979"/>
                </a:lnTo>
                <a:lnTo>
                  <a:pt x="56641" y="339979"/>
                </a:lnTo>
                <a:lnTo>
                  <a:pt x="34611" y="335522"/>
                </a:lnTo>
                <a:lnTo>
                  <a:pt x="16605" y="323373"/>
                </a:lnTo>
                <a:lnTo>
                  <a:pt x="4456" y="305367"/>
                </a:lnTo>
                <a:lnTo>
                  <a:pt x="0" y="283337"/>
                </a:lnTo>
                <a:lnTo>
                  <a:pt x="0" y="5664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1" name="object 51"/>
          <p:cNvSpPr txBox="1"/>
          <p:nvPr/>
        </p:nvSpPr>
        <p:spPr>
          <a:xfrm>
            <a:off x="6615113" y="2435225"/>
            <a:ext cx="793750" cy="1778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1000" b="1" dirty="0">
                <a:latin typeface="Times New Roman"/>
                <a:cs typeface="Times New Roman"/>
              </a:rPr>
              <a:t>Часть</a:t>
            </a:r>
            <a:r>
              <a:rPr sz="1000" b="1" spc="-7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здания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608138" y="4930775"/>
            <a:ext cx="725487" cy="2079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dirty="0">
                <a:latin typeface="Times New Roman"/>
                <a:cs typeface="Times New Roman"/>
              </a:rPr>
              <a:t>Вариант</a:t>
            </a:r>
            <a:r>
              <a:rPr sz="1200" b="1" spc="-1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46563" y="4930775"/>
            <a:ext cx="727075" cy="2079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dirty="0">
                <a:latin typeface="Times New Roman"/>
                <a:cs typeface="Times New Roman"/>
              </a:rPr>
              <a:t>Вариант</a:t>
            </a:r>
            <a:r>
              <a:rPr sz="1200" b="1" spc="-1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899275" y="4927600"/>
            <a:ext cx="727075" cy="2095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dirty="0">
                <a:latin typeface="Times New Roman"/>
                <a:cs typeface="Times New Roman"/>
              </a:rPr>
              <a:t>Вариант</a:t>
            </a:r>
            <a:r>
              <a:rPr sz="1200" b="1" spc="-110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254" name="object 55"/>
          <p:cNvSpPr>
            <a:spLocks noChangeArrowheads="1"/>
          </p:cNvSpPr>
          <p:nvPr/>
        </p:nvSpPr>
        <p:spPr bwMode="auto">
          <a:xfrm>
            <a:off x="1363663" y="1533525"/>
            <a:ext cx="1355725" cy="333375"/>
          </a:xfrm>
          <a:prstGeom prst="rect">
            <a:avLst/>
          </a:prstGeom>
          <a:blipFill dpi="0" rotWithShape="1">
            <a:blip r:embed="rId11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55" name="object 56"/>
          <p:cNvSpPr>
            <a:spLocks noChangeArrowheads="1"/>
          </p:cNvSpPr>
          <p:nvPr/>
        </p:nvSpPr>
        <p:spPr bwMode="auto">
          <a:xfrm>
            <a:off x="1603375" y="1484313"/>
            <a:ext cx="914400" cy="327025"/>
          </a:xfrm>
          <a:prstGeom prst="rect">
            <a:avLst/>
          </a:prstGeom>
          <a:blipFill dpi="0" rotWithShape="1">
            <a:blip r:embed="rId1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56" name="object 57"/>
          <p:cNvSpPr>
            <a:spLocks/>
          </p:cNvSpPr>
          <p:nvPr/>
        </p:nvSpPr>
        <p:spPr bwMode="auto">
          <a:xfrm>
            <a:off x="1339850" y="1497013"/>
            <a:ext cx="1352550" cy="330200"/>
          </a:xfrm>
          <a:custGeom>
            <a:avLst/>
            <a:gdLst/>
            <a:ahLst/>
            <a:cxnLst>
              <a:cxn ang="0">
                <a:pos x="0" y="330200"/>
              </a:cxn>
              <a:cxn ang="0">
                <a:pos x="1352550" y="330200"/>
              </a:cxn>
              <a:cxn ang="0">
                <a:pos x="1352550" y="0"/>
              </a:cxn>
              <a:cxn ang="0">
                <a:pos x="0" y="0"/>
              </a:cxn>
              <a:cxn ang="0">
                <a:pos x="0" y="330200"/>
              </a:cxn>
            </a:cxnLst>
            <a:rect l="0" t="0" r="r" b="b"/>
            <a:pathLst>
              <a:path w="1352550" h="330200">
                <a:moveTo>
                  <a:pt x="0" y="330200"/>
                </a:moveTo>
                <a:lnTo>
                  <a:pt x="1352550" y="330200"/>
                </a:lnTo>
                <a:lnTo>
                  <a:pt x="1352550" y="0"/>
                </a:lnTo>
                <a:lnTo>
                  <a:pt x="0" y="0"/>
                </a:lnTo>
                <a:lnTo>
                  <a:pt x="0" y="330200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8" name="object 58"/>
          <p:cNvSpPr txBox="1"/>
          <p:nvPr/>
        </p:nvSpPr>
        <p:spPr>
          <a:xfrm>
            <a:off x="1658938" y="1476375"/>
            <a:ext cx="715962" cy="2079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dirty="0">
                <a:latin typeface="Times New Roman"/>
                <a:cs typeface="Times New Roman"/>
              </a:rPr>
              <a:t>ОСИ</a:t>
            </a:r>
            <a:r>
              <a:rPr sz="1200" b="1" spc="-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(1-3)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258" name="object 59"/>
          <p:cNvSpPr>
            <a:spLocks noChangeArrowheads="1"/>
          </p:cNvSpPr>
          <p:nvPr/>
        </p:nvSpPr>
        <p:spPr bwMode="auto">
          <a:xfrm>
            <a:off x="4014788" y="1474788"/>
            <a:ext cx="1355725" cy="392112"/>
          </a:xfrm>
          <a:prstGeom prst="rect">
            <a:avLst/>
          </a:prstGeom>
          <a:blipFill dpi="0" rotWithShape="1">
            <a:blip r:embed="rId1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59" name="object 60"/>
          <p:cNvSpPr>
            <a:spLocks noChangeArrowheads="1"/>
          </p:cNvSpPr>
          <p:nvPr/>
        </p:nvSpPr>
        <p:spPr bwMode="auto">
          <a:xfrm>
            <a:off x="4318000" y="1427163"/>
            <a:ext cx="787400" cy="327025"/>
          </a:xfrm>
          <a:prstGeom prst="rect">
            <a:avLst/>
          </a:prstGeom>
          <a:blipFill dpi="0" rotWithShape="1">
            <a:blip r:embed="rId1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60" name="object 61"/>
          <p:cNvSpPr>
            <a:spLocks/>
          </p:cNvSpPr>
          <p:nvPr/>
        </p:nvSpPr>
        <p:spPr bwMode="auto">
          <a:xfrm>
            <a:off x="3990975" y="1438275"/>
            <a:ext cx="1352550" cy="388938"/>
          </a:xfrm>
          <a:custGeom>
            <a:avLst/>
            <a:gdLst/>
            <a:ahLst/>
            <a:cxnLst>
              <a:cxn ang="0">
                <a:pos x="0" y="388937"/>
              </a:cxn>
              <a:cxn ang="0">
                <a:pos x="1352550" y="388937"/>
              </a:cxn>
              <a:cxn ang="0">
                <a:pos x="1352550" y="0"/>
              </a:cxn>
              <a:cxn ang="0">
                <a:pos x="0" y="0"/>
              </a:cxn>
              <a:cxn ang="0">
                <a:pos x="0" y="388937"/>
              </a:cxn>
            </a:cxnLst>
            <a:rect l="0" t="0" r="r" b="b"/>
            <a:pathLst>
              <a:path w="1352550" h="389255">
                <a:moveTo>
                  <a:pt x="0" y="388937"/>
                </a:moveTo>
                <a:lnTo>
                  <a:pt x="1352550" y="388937"/>
                </a:lnTo>
                <a:lnTo>
                  <a:pt x="1352550" y="0"/>
                </a:lnTo>
                <a:lnTo>
                  <a:pt x="0" y="0"/>
                </a:lnTo>
                <a:lnTo>
                  <a:pt x="0" y="388937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2" name="object 62"/>
          <p:cNvSpPr txBox="1"/>
          <p:nvPr/>
        </p:nvSpPr>
        <p:spPr>
          <a:xfrm>
            <a:off x="4373563" y="1416050"/>
            <a:ext cx="590550" cy="2095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dirty="0">
                <a:latin typeface="Times New Roman"/>
                <a:cs typeface="Times New Roman"/>
              </a:rPr>
              <a:t>ОСИ</a:t>
            </a:r>
            <a:r>
              <a:rPr sz="1200" b="1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1262" name="object 63"/>
          <p:cNvSpPr>
            <a:spLocks noChangeArrowheads="1"/>
          </p:cNvSpPr>
          <p:nvPr/>
        </p:nvSpPr>
        <p:spPr bwMode="auto">
          <a:xfrm>
            <a:off x="6467475" y="1473200"/>
            <a:ext cx="1354138" cy="393700"/>
          </a:xfrm>
          <a:prstGeom prst="rect">
            <a:avLst/>
          </a:prstGeom>
          <a:blipFill dpi="0" rotWithShape="1">
            <a:blip r:embed="rId1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63" name="object 64"/>
          <p:cNvSpPr>
            <a:spLocks noChangeArrowheads="1"/>
          </p:cNvSpPr>
          <p:nvPr/>
        </p:nvSpPr>
        <p:spPr bwMode="auto">
          <a:xfrm>
            <a:off x="6767513" y="1425575"/>
            <a:ext cx="788987" cy="327025"/>
          </a:xfrm>
          <a:prstGeom prst="rect">
            <a:avLst/>
          </a:prstGeom>
          <a:blipFill dpi="0" rotWithShape="1">
            <a:blip r:embed="rId1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51264" name="object 65"/>
          <p:cNvSpPr>
            <a:spLocks/>
          </p:cNvSpPr>
          <p:nvPr/>
        </p:nvSpPr>
        <p:spPr bwMode="auto">
          <a:xfrm>
            <a:off x="6443663" y="1436688"/>
            <a:ext cx="1350962" cy="390525"/>
          </a:xfrm>
          <a:custGeom>
            <a:avLst/>
            <a:gdLst/>
            <a:ahLst/>
            <a:cxnLst>
              <a:cxn ang="0">
                <a:pos x="0" y="390525"/>
              </a:cxn>
              <a:cxn ang="0">
                <a:pos x="1350899" y="390525"/>
              </a:cxn>
              <a:cxn ang="0">
                <a:pos x="1350899" y="0"/>
              </a:cxn>
              <a:cxn ang="0">
                <a:pos x="0" y="0"/>
              </a:cxn>
              <a:cxn ang="0">
                <a:pos x="0" y="390525"/>
              </a:cxn>
            </a:cxnLst>
            <a:rect l="0" t="0" r="r" b="b"/>
            <a:pathLst>
              <a:path w="1351279" h="390525">
                <a:moveTo>
                  <a:pt x="0" y="390525"/>
                </a:moveTo>
                <a:lnTo>
                  <a:pt x="1350899" y="390525"/>
                </a:lnTo>
                <a:lnTo>
                  <a:pt x="1350899" y="0"/>
                </a:lnTo>
                <a:lnTo>
                  <a:pt x="0" y="0"/>
                </a:lnTo>
                <a:lnTo>
                  <a:pt x="0" y="390525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6" name="object 66"/>
          <p:cNvSpPr txBox="1"/>
          <p:nvPr/>
        </p:nvSpPr>
        <p:spPr>
          <a:xfrm>
            <a:off x="6824663" y="1416050"/>
            <a:ext cx="590550" cy="2079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dirty="0">
                <a:latin typeface="Times New Roman"/>
                <a:cs typeface="Times New Roman"/>
              </a:rPr>
              <a:t>ОСИ</a:t>
            </a:r>
            <a:r>
              <a:rPr sz="1200" b="1" spc="-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(1)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>
            <a:spLocks noGrp="1"/>
          </p:cNvSpPr>
          <p:nvPr>
            <p:ph type="ftr" sz="quarter" idx="10"/>
          </p:nvPr>
        </p:nvSpPr>
        <p:spPr>
          <a:xfrm>
            <a:off x="3028950" y="6448425"/>
            <a:ext cx="3086100" cy="180975"/>
          </a:xfrm>
        </p:spPr>
        <p:txBody>
          <a:bodyPr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41363" y="5934075"/>
            <a:ext cx="8023225" cy="2079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fontAlgn="auto">
              <a:spcBef>
                <a:spcPts val="100"/>
              </a:spcBef>
              <a:spcAft>
                <a:spcPts val="0"/>
              </a:spcAft>
              <a:defRPr/>
            </a:pPr>
            <a:r>
              <a:rPr sz="1200" b="1" spc="-5" dirty="0">
                <a:latin typeface="Times New Roman"/>
                <a:cs typeface="Times New Roman"/>
              </a:rPr>
              <a:t>Варианты соотношения понятий </a:t>
            </a:r>
            <a:r>
              <a:rPr sz="1200" b="1" spc="-10" dirty="0">
                <a:latin typeface="Times New Roman"/>
                <a:cs typeface="Times New Roman"/>
              </a:rPr>
              <a:t>объект </a:t>
            </a:r>
            <a:r>
              <a:rPr sz="1200" b="1" spc="-5" dirty="0">
                <a:latin typeface="Times New Roman"/>
                <a:cs typeface="Times New Roman"/>
              </a:rPr>
              <a:t>социальной инфраструктуры </a:t>
            </a:r>
            <a:r>
              <a:rPr sz="1200" b="1" dirty="0">
                <a:latin typeface="Palatino Linotype"/>
                <a:cs typeface="Palatino Linotype"/>
              </a:rPr>
              <a:t>– </a:t>
            </a:r>
            <a:r>
              <a:rPr sz="1200" b="1" spc="-5" dirty="0">
                <a:latin typeface="Times New Roman"/>
                <a:cs typeface="Times New Roman"/>
              </a:rPr>
              <a:t>здание </a:t>
            </a:r>
            <a:r>
              <a:rPr sz="1200" spc="-10" dirty="0">
                <a:latin typeface="Times New Roman"/>
                <a:cs typeface="Times New Roman"/>
              </a:rPr>
              <a:t>(объект </a:t>
            </a:r>
            <a:r>
              <a:rPr sz="1200" spc="-5" dirty="0">
                <a:latin typeface="Times New Roman"/>
                <a:cs typeface="Times New Roman"/>
              </a:rPr>
              <a:t>недвижимости) </a:t>
            </a:r>
            <a:r>
              <a:rPr sz="1200" b="1" dirty="0">
                <a:latin typeface="Palatino Linotype"/>
                <a:cs typeface="Palatino Linotype"/>
              </a:rPr>
              <a:t>–</a:t>
            </a:r>
            <a:r>
              <a:rPr sz="1200" b="1" spc="80" dirty="0">
                <a:latin typeface="Palatino Linotype"/>
                <a:cs typeface="Palatino Linotype"/>
              </a:rPr>
              <a:t> </a:t>
            </a:r>
            <a:r>
              <a:rPr sz="1200" b="1" spc="-5" dirty="0">
                <a:latin typeface="Times New Roman"/>
                <a:cs typeface="Times New Roman"/>
              </a:rPr>
              <a:t>учреждение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object 2"/>
          <p:cNvSpPr>
            <a:spLocks noChangeArrowheads="1"/>
          </p:cNvSpPr>
          <p:nvPr/>
        </p:nvSpPr>
        <p:spPr bwMode="auto">
          <a:xfrm>
            <a:off x="1042988" y="0"/>
            <a:ext cx="7058025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3" name="object 3"/>
          <p:cNvSpPr>
            <a:spLocks noGrp="1"/>
          </p:cNvSpPr>
          <p:nvPr>
            <p:ph type="ftr" sz="quarter" idx="10"/>
          </p:nvPr>
        </p:nvSpPr>
        <p:spPr>
          <a:xfrm>
            <a:off x="3028950" y="6448425"/>
            <a:ext cx="3086100" cy="180975"/>
          </a:xfrm>
        </p:spPr>
        <p:txBody>
          <a:bodyPr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407988"/>
            <a:ext cx="7842250" cy="574675"/>
          </a:xfr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b="1" smtClean="0">
                <a:latin typeface="Calibri" pitchFamily="34" charset="0"/>
              </a:rPr>
              <a:t>ПАСПОРТ ДОСТУПНОСТИ ОБЪЕКТА</a:t>
            </a:r>
            <a:endParaRPr lang="ru-RU" smtClean="0">
              <a:latin typeface="Calibri" pitchFamily="34" charset="0"/>
            </a:endParaRP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0925" y="1612900"/>
            <a:ext cx="7126288" cy="449580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Для проведения обследования и паспортизации</a:t>
            </a:r>
            <a:endParaRPr lang="ru-RU" sz="2700">
              <a:latin typeface="Calibri" pitchFamily="34" charset="0"/>
            </a:endParaRPr>
          </a:p>
          <a:p>
            <a:pPr marL="12700"/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приказом руководителя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органа власти или</a:t>
            </a:r>
            <a:endParaRPr lang="ru-RU" sz="2700">
              <a:latin typeface="Calibri" pitchFamily="34" charset="0"/>
            </a:endParaRPr>
          </a:p>
          <a:p>
            <a:pPr marL="12700"/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организации, предоставляющей услуги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:</a:t>
            </a:r>
            <a:endParaRPr lang="ru-RU" sz="2700">
              <a:latin typeface="Calibri" pitchFamily="34" charset="0"/>
            </a:endParaRPr>
          </a:p>
          <a:p>
            <a:pPr marL="12700">
              <a:spcBef>
                <a:spcPts val="700"/>
              </a:spcBef>
              <a:buFont typeface="Calibri" pitchFamily="34" charset="0"/>
              <a:buChar char="-"/>
            </a:pPr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создается Комиссия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по проведению</a:t>
            </a:r>
            <a:endParaRPr lang="ru-RU" sz="2700">
              <a:latin typeface="Calibri" pitchFamily="34" charset="0"/>
            </a:endParaRPr>
          </a:p>
          <a:p>
            <a:pPr marL="12700"/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обследования и паспортизации объекта и</a:t>
            </a:r>
            <a:endParaRPr lang="ru-RU" sz="2700">
              <a:latin typeface="Calibri" pitchFamily="34" charset="0"/>
            </a:endParaRPr>
          </a:p>
          <a:p>
            <a:pPr marL="12700"/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предоставляемых на нем услуг, </a:t>
            </a:r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утверждается</a:t>
            </a:r>
            <a:endParaRPr lang="ru-RU" sz="2700">
              <a:latin typeface="Calibri" pitchFamily="34" charset="0"/>
            </a:endParaRPr>
          </a:p>
          <a:p>
            <a:pPr marL="12700">
              <a:spcBef>
                <a:spcPts val="700"/>
              </a:spcBef>
              <a:buClr>
                <a:srgbClr val="C0504D"/>
              </a:buClr>
              <a:buSzPct val="59000"/>
              <a:buFont typeface="Calibri" pitchFamily="34" charset="0"/>
              <a:buChar char="-"/>
            </a:pPr>
            <a:r>
              <a:rPr lang="ru-RU" sz="2700" b="1">
                <a:solidFill>
                  <a:srgbClr val="943735"/>
                </a:solidFill>
                <a:latin typeface="Calibri" pitchFamily="34" charset="0"/>
              </a:rPr>
              <a:t>Состав Комиссии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,</a:t>
            </a:r>
            <a:endParaRPr lang="ru-RU" sz="2700">
              <a:latin typeface="Calibri" pitchFamily="34" charset="0"/>
            </a:endParaRPr>
          </a:p>
          <a:p>
            <a:pPr marL="12700">
              <a:spcBef>
                <a:spcPts val="700"/>
              </a:spcBef>
              <a:buClr>
                <a:srgbClr val="C0504D"/>
              </a:buClr>
              <a:buSzPct val="59000"/>
              <a:buFontTx/>
              <a:buChar char="-"/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700" b="1">
                <a:solidFill>
                  <a:srgbClr val="943735"/>
                </a:solidFill>
                <a:latin typeface="Calibri" pitchFamily="34" charset="0"/>
              </a:rPr>
              <a:t>План-график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проведения обследования и  паспортизации,</a:t>
            </a:r>
            <a:endParaRPr lang="ru-RU" sz="2700">
              <a:latin typeface="Calibri" pitchFamily="34" charset="0"/>
            </a:endParaRPr>
          </a:p>
          <a:p>
            <a:pPr marL="12700">
              <a:spcBef>
                <a:spcPts val="700"/>
              </a:spcBef>
              <a:buClr>
                <a:srgbClr val="C0504D"/>
              </a:buClr>
              <a:buSzPct val="59000"/>
              <a:buFontTx/>
              <a:buChar char="-"/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- организуется работа Комиссии</a:t>
            </a:r>
            <a:endParaRPr lang="ru-RU" sz="27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1320800"/>
          </a:xfrm>
        </p:spPr>
        <p:txBody>
          <a:bodyPr rtlCol="0">
            <a:noAutofit/>
          </a:bodyPr>
          <a:lstStyle/>
          <a:p>
            <a:pPr marL="342900" indent="-342900" algn="ctr" fontAlgn="auto">
              <a:spcBef>
                <a:spcPts val="100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Целевая программа </a:t>
            </a: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«Доступная  среда»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2012- 2020 гг.</a:t>
            </a:r>
            <a:r>
              <a:rPr lang="ru-RU" sz="2800" b="1" dirty="0">
                <a:solidFill>
                  <a:srgbClr val="003F84"/>
                </a:solidFill>
                <a:latin typeface="Calibri" panose="020F0502020204030204" pitchFamily="34" charset="0"/>
                <a:ea typeface="+mn-ea"/>
                <a:cs typeface="+mn-cs"/>
              </a:rPr>
              <a:t/>
            </a:r>
            <a:br>
              <a:rPr lang="ru-RU" sz="2800" b="1" dirty="0">
                <a:solidFill>
                  <a:srgbClr val="003F84"/>
                </a:solidFill>
                <a:latin typeface="Calibri" panose="020F0502020204030204" pitchFamily="34" charset="0"/>
                <a:ea typeface="+mn-ea"/>
                <a:cs typeface="+mn-cs"/>
              </a:rPr>
            </a:br>
            <a:endParaRPr lang="ru-RU" sz="28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160588"/>
            <a:ext cx="8001000" cy="3881437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r>
              <a:rPr lang="ru-RU" sz="3300" b="1" dirty="0" smtClean="0">
                <a:solidFill>
                  <a:srgbClr val="003366"/>
                </a:solidFill>
                <a:latin typeface="Calibri" panose="020F0502020204030204" pitchFamily="34" charset="0"/>
              </a:rPr>
              <a:t>«</a:t>
            </a:r>
            <a:r>
              <a:rPr lang="ru-RU" sz="3300" b="1" dirty="0">
                <a:solidFill>
                  <a:srgbClr val="003366"/>
                </a:solidFill>
                <a:latin typeface="Calibri" panose="020F0502020204030204" pitchFamily="34" charset="0"/>
              </a:rPr>
              <a:t>Доступная среда»</a:t>
            </a:r>
            <a:r>
              <a:rPr lang="ru-RU" sz="3300" dirty="0">
                <a:solidFill>
                  <a:srgbClr val="003366"/>
                </a:solidFill>
                <a:latin typeface="Calibri" panose="020F0502020204030204" pitchFamily="34" charset="0"/>
              </a:rPr>
              <a:t> – многоцелевая государственная программа по защите и поддержке отдельных слоев населения, которые ограничены в своих действиях из-за состояния физического или психического здоровья. Иными словами, это комплекс мер, поддерживаемый федеральными и региональными органами власти и направленный на реабилитацию и </a:t>
            </a:r>
            <a:r>
              <a:rPr lang="ru-RU" sz="3300" dirty="0" err="1">
                <a:solidFill>
                  <a:srgbClr val="003366"/>
                </a:solidFill>
                <a:latin typeface="Calibri" panose="020F0502020204030204" pitchFamily="34" charset="0"/>
              </a:rPr>
              <a:t>абилитацию</a:t>
            </a:r>
            <a:r>
              <a:rPr lang="ru-RU" sz="3300" dirty="0">
                <a:solidFill>
                  <a:srgbClr val="003366"/>
                </a:solidFill>
                <a:latin typeface="Calibri" panose="020F0502020204030204" pitchFamily="34" charset="0"/>
              </a:rPr>
              <a:t>  </a:t>
            </a:r>
            <a:r>
              <a:rPr lang="ru-RU" sz="3300" u="sng" dirty="0">
                <a:solidFill>
                  <a:srgbClr val="003366"/>
                </a:solidFill>
                <a:latin typeface="Calibri" panose="020F0502020204030204" pitchFamily="34" charset="0"/>
                <a:hlinkClick r:id="rId2"/>
              </a:rPr>
              <a:t>инвалидов</a:t>
            </a:r>
            <a:r>
              <a:rPr lang="ru-RU" sz="3300" dirty="0">
                <a:solidFill>
                  <a:srgbClr val="003366"/>
                </a:solidFill>
                <a:latin typeface="Calibri" panose="020F0502020204030204" pitchFamily="34" charset="0"/>
              </a:rPr>
              <a:t> и других граждан, ведущих малоподвижный образ деятельности.</a:t>
            </a:r>
          </a:p>
          <a:p>
            <a:pPr fontAlgn="auto">
              <a:spcAft>
                <a:spcPts val="0"/>
              </a:spcAft>
              <a:buClr>
                <a:schemeClr val="accent1">
                  <a:lumMod val="75000"/>
                </a:schemeClr>
              </a:buClr>
              <a:buFont typeface="Wingdings 3" charset="2"/>
              <a:buChar char=""/>
              <a:defRPr/>
            </a:pPr>
            <a:endParaRPr lang="ru-RU" dirty="0">
              <a:solidFill>
                <a:srgbClr val="003366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407988"/>
            <a:ext cx="7994650" cy="442912"/>
          </a:xfr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Состав Комиссии по паспортизации</a:t>
            </a:r>
            <a:endParaRPr lang="ru-RU" sz="2800" smtClean="0">
              <a:latin typeface="Calibri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57275" y="1612900"/>
            <a:ext cx="7531100" cy="4217988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>
              <a:spcBef>
                <a:spcPts val="100"/>
              </a:spcBef>
              <a:tabLst>
                <a:tab pos="1901825" algn="l"/>
                <a:tab pos="47021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Возглавляет	работу Комиссии -	специалист,</a:t>
            </a:r>
            <a:endParaRPr lang="ru-RU" sz="2600">
              <a:latin typeface="Calibri" pitchFamily="34" charset="0"/>
            </a:endParaRPr>
          </a:p>
          <a:p>
            <a:pPr marL="12700">
              <a:tabLst>
                <a:tab pos="1901825" algn="l"/>
                <a:tab pos="4702175" algn="l"/>
              </a:tabLst>
            </a:pPr>
            <a:r>
              <a:rPr lang="ru-RU" sz="2600" b="1">
                <a:solidFill>
                  <a:srgbClr val="943735"/>
                </a:solidFill>
                <a:latin typeface="Calibri" pitchFamily="34" charset="0"/>
              </a:rPr>
              <a:t>ответственный за организацию работы учреждения  по созданию условий доступности объекта и услуг  для инвалидов</a:t>
            </a:r>
            <a:endParaRPr lang="ru-RU" sz="2600">
              <a:latin typeface="Calibri" pitchFamily="34" charset="0"/>
            </a:endParaRPr>
          </a:p>
          <a:p>
            <a:pPr marL="12700">
              <a:spcBef>
                <a:spcPts val="600"/>
              </a:spcBef>
              <a:buClr>
                <a:srgbClr val="4F81BC"/>
              </a:buClr>
              <a:buSzPct val="69000"/>
              <a:buFont typeface="Calibri" pitchFamily="34" charset="0"/>
              <a:buChar char="-"/>
              <a:tabLst>
                <a:tab pos="1901825" algn="l"/>
                <a:tab pos="47021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заместитель руководителя организации  (учреждения) по общим вопросам,</a:t>
            </a:r>
            <a:endParaRPr lang="ru-RU" sz="2600">
              <a:latin typeface="Calibri" pitchFamily="34" charset="0"/>
            </a:endParaRPr>
          </a:p>
          <a:p>
            <a:pPr marL="12700">
              <a:spcBef>
                <a:spcPts val="600"/>
              </a:spcBef>
              <a:buClr>
                <a:srgbClr val="4F81BC"/>
              </a:buClr>
              <a:buSzPct val="69000"/>
              <a:buFont typeface="Calibri" pitchFamily="34" charset="0"/>
              <a:buChar char="-"/>
              <a:tabLst>
                <a:tab pos="1901825" algn="l"/>
                <a:tab pos="47021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или</a:t>
            </a:r>
            <a:r>
              <a:rPr lang="ru-RU" sz="2600" b="1" u="sng">
                <a:solidFill>
                  <a:srgbClr val="375F92"/>
                </a:solidFill>
                <a:latin typeface="Calibri" pitchFamily="34" charset="0"/>
              </a:rPr>
              <a:t> по предметной деятельности</a:t>
            </a: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 (ответственный</a:t>
            </a:r>
            <a:endParaRPr lang="ru-RU" sz="2600">
              <a:latin typeface="Calibri" pitchFamily="34" charset="0"/>
            </a:endParaRPr>
          </a:p>
          <a:p>
            <a:pPr marL="12700">
              <a:tabLst>
                <a:tab pos="1901825" algn="l"/>
                <a:tab pos="47021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за технологию и порядок оказания услуг в  организации),</a:t>
            </a:r>
            <a:endParaRPr lang="ru-RU" sz="2600">
              <a:latin typeface="Calibri" pitchFamily="34" charset="0"/>
            </a:endParaRPr>
          </a:p>
          <a:p>
            <a:pPr marL="12700">
              <a:spcBef>
                <a:spcPts val="600"/>
              </a:spcBef>
              <a:buClr>
                <a:srgbClr val="4F81BC"/>
              </a:buClr>
              <a:buSzPct val="69000"/>
              <a:buFont typeface="Calibri" pitchFamily="34" charset="0"/>
              <a:buChar char="-"/>
              <a:tabLst>
                <a:tab pos="1901825" algn="l"/>
                <a:tab pos="4702175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или по административно-хозяйственной работе</a:t>
            </a:r>
            <a:endParaRPr lang="ru-RU" sz="2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407988"/>
            <a:ext cx="7766050" cy="442912"/>
          </a:xfr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Состав Комиссии по паспортизации</a:t>
            </a:r>
            <a:endParaRPr lang="ru-RU" sz="2800" smtClean="0">
              <a:latin typeface="Calibri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8350" y="1573213"/>
            <a:ext cx="8085138" cy="4541837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285750" indent="-273050">
              <a:lnSpc>
                <a:spcPts val="2963"/>
              </a:lnSpc>
              <a:spcBef>
                <a:spcPts val="1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285750" algn="l"/>
              </a:tabLst>
            </a:pPr>
            <a:r>
              <a:rPr lang="ru-RU" sz="2600" b="1">
                <a:solidFill>
                  <a:srgbClr val="943735"/>
                </a:solidFill>
                <a:latin typeface="Calibri" pitchFamily="34" charset="0"/>
              </a:rPr>
              <a:t>руководители структурных подразделений </a:t>
            </a: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и</a:t>
            </a:r>
            <a:endParaRPr lang="ru-RU" sz="2600">
              <a:latin typeface="Calibri" pitchFamily="34" charset="0"/>
            </a:endParaRPr>
          </a:p>
          <a:p>
            <a:pPr marL="285750" indent="-273050">
              <a:lnSpc>
                <a:spcPts val="2813"/>
              </a:lnSpc>
              <a:tabLst>
                <a:tab pos="285750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ответственные лица за обеспечение доступности</a:t>
            </a:r>
            <a:endParaRPr lang="ru-RU" sz="2600">
              <a:latin typeface="Calibri" pitchFamily="34" charset="0"/>
            </a:endParaRPr>
          </a:p>
          <a:p>
            <a:pPr marL="285750" indent="-273050">
              <a:lnSpc>
                <a:spcPts val="2813"/>
              </a:lnSpc>
              <a:spcBef>
                <a:spcPts val="200"/>
              </a:spcBef>
              <a:tabLst>
                <a:tab pos="285750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объектов и услуг на различных объектах организации  (учреждения) – при их наличии.;</a:t>
            </a:r>
            <a:endParaRPr lang="ru-RU" sz="2600">
              <a:latin typeface="Calibri" pitchFamily="34" charset="0"/>
            </a:endParaRPr>
          </a:p>
          <a:p>
            <a:pPr marL="285750" indent="-273050">
              <a:lnSpc>
                <a:spcPts val="2963"/>
              </a:lnSpc>
              <a:spcBef>
                <a:spcPts val="25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285750" algn="l"/>
              </a:tabLst>
            </a:pPr>
            <a:r>
              <a:rPr lang="ru-RU" sz="2600" b="1">
                <a:solidFill>
                  <a:srgbClr val="943735"/>
                </a:solidFill>
                <a:latin typeface="Calibri" pitchFamily="34" charset="0"/>
              </a:rPr>
              <a:t>представители инженерно-технических служб</a:t>
            </a:r>
            <a:endParaRPr lang="ru-RU" sz="2600">
              <a:latin typeface="Calibri" pitchFamily="34" charset="0"/>
            </a:endParaRPr>
          </a:p>
          <a:p>
            <a:pPr marL="285750" indent="-273050">
              <a:lnSpc>
                <a:spcPct val="90000"/>
              </a:lnSpc>
              <a:spcBef>
                <a:spcPts val="150"/>
              </a:spcBef>
              <a:tabLst>
                <a:tab pos="285750" algn="l"/>
              </a:tabLst>
            </a:pPr>
            <a:r>
              <a:rPr lang="ru-RU" sz="2600" b="1">
                <a:solidFill>
                  <a:srgbClr val="375F92"/>
                </a:solidFill>
                <a:latin typeface="Calibri" pitchFamily="34" charset="0"/>
              </a:rPr>
              <a:t>организации (учреждения), отвечающие за ремонт,  материально-техническое обеспечение, технику  безопасности.</a:t>
            </a:r>
            <a:endParaRPr lang="ru-RU" sz="2600">
              <a:latin typeface="Calibri" pitchFamily="34" charset="0"/>
            </a:endParaRPr>
          </a:p>
          <a:p>
            <a:pPr marL="285750" indent="-273050">
              <a:spcBef>
                <a:spcPts val="325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285750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</a:t>
            </a:r>
            <a:r>
              <a:rPr lang="ru-RU" sz="2400" u="sng">
                <a:solidFill>
                  <a:srgbClr val="375F92"/>
                </a:solidFill>
                <a:latin typeface="Calibri" pitchFamily="34" charset="0"/>
              </a:rPr>
              <a:t>по согласованию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):</a:t>
            </a:r>
            <a:endParaRPr lang="ru-RU" sz="2400">
              <a:latin typeface="Calibri" pitchFamily="34" charset="0"/>
            </a:endParaRPr>
          </a:p>
          <a:p>
            <a:pPr marL="285750" indent="-273050">
              <a:spcBef>
                <a:spcPts val="313"/>
              </a:spcBef>
              <a:buFont typeface="Calibri" pitchFamily="34" charset="0"/>
              <a:buChar char="-"/>
              <a:tabLst>
                <a:tab pos="285750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представители общественных объединений инвалидов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;</a:t>
            </a:r>
            <a:endParaRPr lang="ru-RU" sz="2400">
              <a:latin typeface="Calibri" pitchFamily="34" charset="0"/>
            </a:endParaRPr>
          </a:p>
          <a:p>
            <a:pPr marL="285750" indent="-273050">
              <a:lnSpc>
                <a:spcPts val="2738"/>
              </a:lnSpc>
              <a:spcBef>
                <a:spcPts val="313"/>
              </a:spcBef>
              <a:buFont typeface="Calibri" pitchFamily="34" charset="0"/>
              <a:buChar char="-"/>
              <a:tabLst>
                <a:tab pos="285750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представитель собственника арендуемого помещения</a:t>
            </a:r>
            <a:endParaRPr lang="ru-RU" sz="2400">
              <a:latin typeface="Calibri" pitchFamily="34" charset="0"/>
            </a:endParaRPr>
          </a:p>
          <a:p>
            <a:pPr marL="285750" indent="-273050">
              <a:lnSpc>
                <a:spcPts val="2738"/>
              </a:lnSpc>
              <a:tabLst>
                <a:tab pos="285750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(здания) или транспортного средства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563" y="449263"/>
            <a:ext cx="7843837" cy="444500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График работы Комиссии по паспортизации</a:t>
            </a:r>
          </a:p>
        </p:txBody>
      </p:sp>
      <p:sp>
        <p:nvSpPr>
          <p:cNvPr id="56322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3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4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5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6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7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8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29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6330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29005" y="2899171"/>
            <a:ext cx="533400" cy="3119755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Эт</a:t>
            </a:r>
            <a:r>
              <a:rPr sz="4000" b="1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r>
              <a:rPr sz="4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раб</a:t>
            </a:r>
            <a:r>
              <a:rPr sz="4000" b="1" spc="-2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ты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570038"/>
            <a:ext cx="5986463" cy="459422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58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подготовка к обследованию 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(изучение  норм. и метод. документов; подготовка  документов по объекту: плана участка,  поэтажного плана здания или его части,  плана эвакуации – для определения  маршрута движения МГН);</a:t>
            </a:r>
            <a:endParaRPr lang="ru-RU" sz="24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58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комиссионное обследование 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(выявление  барьеров для МГН на определенном  маршруте; выполнение замеров);</a:t>
            </a:r>
            <a:endParaRPr lang="ru-RU" sz="2400">
              <a:latin typeface="Calibri" pitchFamily="34" charset="0"/>
            </a:endParaRPr>
          </a:p>
          <a:p>
            <a:pPr marL="331788" indent="-319088">
              <a:spcBef>
                <a:spcPts val="688"/>
              </a:spcBef>
              <a:buClr>
                <a:srgbClr val="C0504D"/>
              </a:buClr>
              <a:buSzPct val="58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оформление Паспорта доступности 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(с  отражением результатов обследования, с  оценкой доступности объекта и услуг);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425450"/>
            <a:ext cx="7843838" cy="444500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График работы Комиссии по паспортизации</a:t>
            </a: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7347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48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49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50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51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52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53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54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7355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29005" y="2899171"/>
            <a:ext cx="533400" cy="3119755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Эт</a:t>
            </a:r>
            <a:r>
              <a:rPr sz="4000" b="1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4000" b="1" spc="-5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r>
              <a:rPr sz="40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раб</a:t>
            </a:r>
            <a:r>
              <a:rPr sz="4000" b="1" spc="-2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4000" b="1" dirty="0">
                <a:solidFill>
                  <a:srgbClr val="FFFFFF"/>
                </a:solidFill>
                <a:latin typeface="Calibri"/>
                <a:cs typeface="Calibri"/>
              </a:rPr>
              <a:t>ты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514475"/>
            <a:ext cx="6230938" cy="453231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31788" indent="-319088">
              <a:lnSpc>
                <a:spcPts val="2638"/>
              </a:lnSpc>
              <a:spcBef>
                <a:spcPts val="100"/>
              </a:spcBef>
              <a:buClr>
                <a:srgbClr val="C0504D"/>
              </a:buClr>
              <a:buSzPct val="58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разработка и согласование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управленческих решений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; формирование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Плана мероприятий по поэтапному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повышению уровня доступности для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spcBef>
                <a:spcPts val="238"/>
              </a:spcBef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инвалидов объекта и предоставляемых услуг  («дорожной карты» объекта);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638"/>
              </a:lnSpc>
              <a:spcBef>
                <a:spcPts val="213"/>
              </a:spcBef>
              <a:buClr>
                <a:srgbClr val="C0504D"/>
              </a:buClr>
              <a:buSzPct val="58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утверждение Паспорта доступности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spcBef>
                <a:spcPts val="238"/>
              </a:spcBef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руководителем организации и размещение  информации о результатах паспортизации  на сайте организации, иных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информационных ресурсах;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638"/>
              </a:lnSpc>
              <a:spcBef>
                <a:spcPts val="225"/>
              </a:spcBef>
              <a:buClr>
                <a:srgbClr val="C0504D"/>
              </a:buClr>
              <a:buSzPct val="58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- представление Паспорта доступности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(копии его)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в орган власти по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638"/>
              </a:lnSpc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подведомственности 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(в 10-дневный срок) .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474663"/>
            <a:ext cx="7770813" cy="452437"/>
          </a:xfrm>
        </p:spPr>
        <p:txBody>
          <a:bodyPr lIns="0" tIns="1206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АРЕНДУЕМЫЕ ОБЪЕКТЫ </a:t>
            </a:r>
            <a:r>
              <a:rPr lang="ru-RU" sz="2800" b="1" smtClean="0"/>
              <a:t>(здания и помещения)</a:t>
            </a:r>
            <a:endParaRPr lang="ru-RU" sz="2800" b="1" smtClean="0">
              <a:latin typeface="Calibri" pitchFamily="34" charset="0"/>
            </a:endParaRP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150" y="1544638"/>
            <a:ext cx="7848600" cy="424338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>
              <a:lnSpc>
                <a:spcPts val="2700"/>
              </a:lnSpc>
              <a:spcBef>
                <a:spcPts val="100"/>
              </a:spcBef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В арендуемых помещениях и объектах, которые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ts val="2400"/>
              </a:lnSpc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невозможно полностью приспособить с учетом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ts val="2400"/>
              </a:lnSpc>
              <a:spcBef>
                <a:spcPts val="275"/>
              </a:spcBef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потребностей инвалидов, </a:t>
            </a: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руководителями организаций  социального обслуживания должны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 приниматься меры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ts val="2125"/>
              </a:lnSpc>
            </a:pPr>
            <a:r>
              <a:rPr lang="ru-RU" sz="25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по выполнению собственником объекта требований по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ts val="2700"/>
              </a:lnSpc>
            </a:pPr>
            <a:r>
              <a:rPr lang="ru-RU" sz="25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обеспечению условий доступности</a:t>
            </a:r>
            <a:r>
              <a:rPr lang="ru-RU" sz="2500" u="sng">
                <a:solidFill>
                  <a:srgbClr val="375F92"/>
                </a:solidFill>
                <a:latin typeface="Calibri" pitchFamily="34" charset="0"/>
              </a:rPr>
              <a:t>: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ct val="80000"/>
              </a:lnSpc>
              <a:spcBef>
                <a:spcPts val="688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-	</a:t>
            </a: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включением в проекты договоров аренды 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этих  помещений (объектов) </a:t>
            </a: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условий доступности для  инвалидов</a:t>
            </a: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;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ts val="2700"/>
              </a:lnSpc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- </a:t>
            </a: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заключением дополнительных соглашений с</a:t>
            </a:r>
            <a:endParaRPr lang="ru-RU" sz="2500">
              <a:latin typeface="Calibri" pitchFamily="34" charset="0"/>
            </a:endParaRPr>
          </a:p>
          <a:p>
            <a:pPr marL="12700">
              <a:lnSpc>
                <a:spcPct val="80000"/>
              </a:lnSpc>
              <a:spcBef>
                <a:spcPts val="300"/>
              </a:spcBef>
            </a:pP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арендодателем 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по обеспечению условий доступности  (если эти договора были заключены ранее без учета  этих требований)</a:t>
            </a:r>
            <a:endParaRPr lang="ru-RU" sz="25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848600" cy="874713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Координатор работ по паспортизации  </a:t>
            </a:r>
            <a:br>
              <a:rPr lang="ru-RU" sz="2800" b="1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объектов и услуг в субъекте РФ</a:t>
            </a: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59395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396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397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398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399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400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401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402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59403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09955" y="2759409"/>
            <a:ext cx="920750" cy="3259454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31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Ор</a:t>
            </a:r>
            <a:r>
              <a:rPr sz="3200" spc="-2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32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социал</a:t>
            </a:r>
            <a:r>
              <a:rPr sz="3200" spc="-15" dirty="0">
                <a:solidFill>
                  <a:srgbClr val="FFFFFF"/>
                </a:solidFill>
                <a:latin typeface="Calibri"/>
                <a:cs typeface="Calibri"/>
              </a:rPr>
              <a:t>ь</a:t>
            </a: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ной</a:t>
            </a:r>
            <a:endParaRPr sz="32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200" dirty="0">
                <a:solidFill>
                  <a:srgbClr val="FFFFFF"/>
                </a:solidFill>
                <a:latin typeface="Calibri"/>
                <a:cs typeface="Calibri"/>
              </a:rPr>
              <a:t>защиты нас</a:t>
            </a:r>
            <a:r>
              <a:rPr sz="3200" spc="-5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3200" spc="-5" dirty="0">
                <a:solidFill>
                  <a:srgbClr val="FFFFFF"/>
                </a:solidFill>
                <a:latin typeface="Calibri"/>
                <a:cs typeface="Calibri"/>
              </a:rPr>
              <a:t>ления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573213"/>
            <a:ext cx="6178550" cy="47307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31788" indent="-319088">
              <a:lnSpc>
                <a:spcPts val="2700"/>
              </a:lnSpc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по данным территориальных и отраслевых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spcBef>
                <a:spcPts val="275"/>
              </a:spcBef>
              <a:tabLst>
                <a:tab pos="331788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органов власти в сферах установленной  деятельности формирует и представляет в  Министерство труда и социальной защиты  Российской Федерации </a:t>
            </a: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отчетные формы:</a:t>
            </a:r>
            <a:endParaRPr lang="ru-RU" sz="2500">
              <a:latin typeface="Calibri" pitchFamily="34" charset="0"/>
            </a:endParaRPr>
          </a:p>
          <a:p>
            <a:pPr marL="652463" lvl="1" indent="-273050">
              <a:lnSpc>
                <a:spcPts val="2113"/>
              </a:lnSpc>
              <a:spcBef>
                <a:spcPts val="625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- «</a:t>
            </a: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Информация о состоянии доступности  приоритетных объектов в приоритетных  сферах жизнедеятельности инвалидов и  других маломобильных групп населения</a:t>
            </a: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»;</a:t>
            </a:r>
            <a:endParaRPr lang="ru-RU" sz="2200">
              <a:latin typeface="Calibri" pitchFamily="34" charset="0"/>
            </a:endParaRPr>
          </a:p>
          <a:p>
            <a:pPr marL="652463" lvl="1" indent="-273050">
              <a:lnSpc>
                <a:spcPct val="80000"/>
              </a:lnSpc>
              <a:spcBef>
                <a:spcPts val="625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- «</a:t>
            </a: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Результаты мониторинга исполнения  Планов мероприятий по поэтапному  повышению уровня доступности для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инвалидов объектов и предоставляемых  ими услуг («дорожных карт») в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приоритетных сферах жизнедеятельности  инвалидов</a:t>
            </a: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»</a:t>
            </a:r>
            <a:endParaRPr lang="ru-RU" sz="2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180975"/>
            <a:ext cx="5943600" cy="887413"/>
          </a:xfrm>
        </p:spPr>
        <p:txBody>
          <a:bodyPr lIns="0" tIns="12700" rIns="0" bIns="0">
            <a:spAutoFit/>
          </a:bodyPr>
          <a:lstStyle/>
          <a:p>
            <a:pPr marL="127000" algn="ctr">
              <a:spcBef>
                <a:spcPts val="138"/>
              </a:spcBef>
            </a:pPr>
            <a:r>
              <a:rPr lang="ru-RU" sz="2800" b="1" smtClean="0">
                <a:latin typeface="Calibri" pitchFamily="34" charset="0"/>
              </a:rPr>
              <a:t>«Дорожная карта» объекта –</a:t>
            </a:r>
            <a:r>
              <a:rPr lang="ru-RU" sz="2800" smtClean="0">
                <a:latin typeface="Calibri" pitchFamily="34" charset="0"/>
              </a:rPr>
              <a:t/>
            </a:r>
            <a:br>
              <a:rPr lang="ru-RU" sz="2800" smtClean="0">
                <a:latin typeface="Calibri" pitchFamily="34" charset="0"/>
              </a:rPr>
            </a:br>
            <a:r>
              <a:rPr lang="ru-RU" sz="2800" smtClean="0">
                <a:latin typeface="Calibri" pitchFamily="34" charset="0"/>
              </a:rPr>
              <a:t>мероприятия направлены:</a:t>
            </a: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150" y="1781175"/>
            <a:ext cx="7800975" cy="3860800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- на создание условий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для беспрепятственного  доступа инвалидов к объекту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и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предоставляемым в нем услугам;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- на </a:t>
            </a:r>
            <a:r>
              <a:rPr lang="ru-RU" sz="2900" b="1">
                <a:solidFill>
                  <a:srgbClr val="943735"/>
                </a:solidFill>
                <a:latin typeface="Calibri" pitchFamily="34" charset="0"/>
              </a:rPr>
              <a:t>обеспечение условий доступности услуг</a:t>
            </a:r>
            <a:r>
              <a:rPr lang="ru-RU" sz="2900">
                <a:latin typeface="Calibri" pitchFamily="34" charset="0"/>
              </a:rPr>
              <a:t>,</a:t>
            </a:r>
          </a:p>
          <a:p>
            <a:pPr marL="331788" indent="-319088">
              <a:tabLst>
                <a:tab pos="333375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предоставляемых организацией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50"/>
              </a:spcBef>
              <a:tabLst>
                <a:tab pos="333375" algn="l"/>
              </a:tabLst>
            </a:pPr>
            <a:endParaRPr lang="ru-RU" sz="3200">
              <a:latin typeface="Times New Roman" pitchFamily="18" charset="0"/>
              <a:cs typeface="Times New Roman" pitchFamily="18" charset="0"/>
            </a:endParaRPr>
          </a:p>
          <a:p>
            <a:pPr marL="927100" lvl="1" indent="-228600">
              <a:buClr>
                <a:srgbClr val="C0504D"/>
              </a:buClr>
              <a:buSzPct val="74000"/>
              <a:buFont typeface="Wingdings" pitchFamily="2" charset="2"/>
              <a:buChar char=""/>
              <a:tabLst>
                <a:tab pos="333375" algn="l"/>
              </a:tabLst>
            </a:pPr>
            <a:r>
              <a:rPr lang="ru-RU" sz="2300">
                <a:solidFill>
                  <a:srgbClr val="375F92"/>
                </a:solidFill>
                <a:latin typeface="Calibri" pitchFamily="34" charset="0"/>
              </a:rPr>
              <a:t>Содержит </a:t>
            </a:r>
            <a:r>
              <a:rPr lang="ru-RU" sz="2300" b="1">
                <a:solidFill>
                  <a:srgbClr val="943735"/>
                </a:solidFill>
                <a:latin typeface="Calibri" pitchFamily="34" charset="0"/>
              </a:rPr>
              <a:t>согласование с полномочным  представителем общественного объединения  инвалидов </a:t>
            </a:r>
            <a:r>
              <a:rPr lang="ru-RU" sz="2300">
                <a:solidFill>
                  <a:srgbClr val="375F92"/>
                </a:solidFill>
                <a:latin typeface="Calibri" pitchFamily="34" charset="0"/>
              </a:rPr>
              <a:t>(при необходимости)</a:t>
            </a:r>
            <a:endParaRPr lang="ru-RU" sz="23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9125" y="60325"/>
            <a:ext cx="7762875" cy="444500"/>
          </a:xfrm>
        </p:spPr>
        <p:txBody>
          <a:bodyPr lIns="0" tIns="12065" rIns="0" bIns="0" rtlCol="0">
            <a:spAutoFit/>
          </a:bodyPr>
          <a:lstStyle/>
          <a:p>
            <a:pPr marL="12700" algn="ctr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2800" b="1" spc="-1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Учитывается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при </a:t>
            </a:r>
            <a:r>
              <a:rPr sz="2800" b="1" spc="-1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разработке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</a:t>
            </a:r>
            <a:r>
              <a:rPr sz="2800" b="1" spc="1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1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реализации</a:t>
            </a:r>
            <a:endParaRPr sz="28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object 8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9375" y="468313"/>
            <a:ext cx="8534400" cy="80645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ctr">
              <a:lnSpc>
                <a:spcPts val="3088"/>
              </a:lnSpc>
              <a:spcBef>
                <a:spcPts val="100"/>
              </a:spcBef>
            </a:pPr>
            <a:r>
              <a:rPr lang="ru-RU" sz="2800" b="1">
                <a:solidFill>
                  <a:srgbClr val="EB3D9F"/>
                </a:solidFill>
                <a:latin typeface="Calibri" pitchFamily="34" charset="0"/>
              </a:rPr>
              <a:t>     управленческих решений по результатам</a:t>
            </a:r>
          </a:p>
          <a:p>
            <a:pPr marL="12700" algn="ctr">
              <a:lnSpc>
                <a:spcPts val="3088"/>
              </a:lnSpc>
            </a:pPr>
            <a:r>
              <a:rPr lang="ru-RU" sz="2800" b="1">
                <a:solidFill>
                  <a:srgbClr val="EB3D9F"/>
                </a:solidFill>
                <a:latin typeface="Calibri" pitchFamily="34" charset="0"/>
              </a:rPr>
              <a:t>    паспортизации – распределение ответственности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975" y="2451100"/>
            <a:ext cx="3657600" cy="34067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 b="1">
                <a:solidFill>
                  <a:srgbClr val="943735"/>
                </a:solidFill>
                <a:latin typeface="Calibri" pitchFamily="34" charset="0"/>
              </a:rPr>
              <a:t>Ответственность</a:t>
            </a:r>
            <a:endParaRPr lang="ru-RU" sz="2700">
              <a:latin typeface="Calibri" pitchFamily="34" charset="0"/>
            </a:endParaRPr>
          </a:p>
          <a:p>
            <a:pPr marL="331788" indent="-319088">
              <a:tabLst>
                <a:tab pos="331788" algn="l"/>
                <a:tab pos="333375" algn="l"/>
              </a:tabLst>
            </a:pPr>
            <a:r>
              <a:rPr lang="ru-RU" sz="2700" b="1">
                <a:solidFill>
                  <a:srgbClr val="943735"/>
                </a:solidFill>
                <a:latin typeface="Calibri" pitchFamily="34" charset="0"/>
              </a:rPr>
              <a:t>собственника объекта</a:t>
            </a:r>
            <a:endParaRPr lang="ru-RU" sz="2700">
              <a:latin typeface="Calibri" pitchFamily="34" charset="0"/>
            </a:endParaRPr>
          </a:p>
          <a:p>
            <a:pPr marL="331788" indent="-319088">
              <a:spcBef>
                <a:spcPts val="688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Архитектурно-  планировочные  решения</a:t>
            </a:r>
            <a:endParaRPr lang="ru-RU" sz="2700">
              <a:latin typeface="Calibri" pitchFamily="34" charset="0"/>
            </a:endParaRPr>
          </a:p>
          <a:p>
            <a:pPr marL="331788" indent="-319088"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согласовываются с  собственником,  арендодателем</a:t>
            </a:r>
            <a:endParaRPr lang="ru-RU" sz="2700">
              <a:latin typeface="Calibri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79975" y="2384425"/>
            <a:ext cx="3348038" cy="354171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31788" indent="-319088">
              <a:lnSpc>
                <a:spcPts val="2700"/>
              </a:lnSpc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Ответственность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</a:tabLst>
            </a:pP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руководителя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spcBef>
                <a:spcPts val="300"/>
              </a:spcBef>
              <a:tabLst>
                <a:tab pos="331788" algn="l"/>
              </a:tabLst>
            </a:pPr>
            <a:r>
              <a:rPr lang="ru-RU" sz="2500" b="1">
                <a:solidFill>
                  <a:srgbClr val="943735"/>
                </a:solidFill>
                <a:latin typeface="Calibri" pitchFamily="34" charset="0"/>
              </a:rPr>
              <a:t>организации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,  расположенной на  объекте:</a:t>
            </a:r>
            <a:endParaRPr lang="ru-RU" sz="2500">
              <a:latin typeface="Calibri" pitchFamily="34" charset="0"/>
            </a:endParaRPr>
          </a:p>
          <a:p>
            <a:pPr marL="652463" lvl="1" indent="-273050">
              <a:lnSpc>
                <a:spcPts val="2375"/>
              </a:lnSpc>
              <a:spcBef>
                <a:spcPts val="75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Доступ к услуге на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spcBef>
                <a:spcPts val="263"/>
              </a:spcBef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объекте</a:t>
            </a: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, в том числе с  помощью персонала</a:t>
            </a:r>
            <a:endParaRPr lang="ru-RU" sz="2200">
              <a:latin typeface="Calibri" pitchFamily="34" charset="0"/>
            </a:endParaRPr>
          </a:p>
          <a:p>
            <a:pPr marL="331788" indent="-319088">
              <a:spcBef>
                <a:spcPts val="63"/>
              </a:spcBef>
              <a:tabLst>
                <a:tab pos="331788" algn="l"/>
              </a:tabLst>
            </a:pP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(обучение персонала)</a:t>
            </a:r>
            <a:endParaRPr lang="ru-RU" sz="2200">
              <a:latin typeface="Calibri" pitchFamily="34" charset="0"/>
            </a:endParaRPr>
          </a:p>
          <a:p>
            <a:pPr marL="652463" lvl="1" indent="-273050">
              <a:spcBef>
                <a:spcPts val="63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Услуги на дому</a:t>
            </a:r>
            <a:endParaRPr lang="ru-RU" sz="2200">
              <a:latin typeface="Calibri" pitchFamily="34" charset="0"/>
            </a:endParaRPr>
          </a:p>
          <a:p>
            <a:pPr marL="652463" lvl="1" indent="-273050">
              <a:spcBef>
                <a:spcPts val="75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Услуги дистанционно</a:t>
            </a:r>
            <a:endParaRPr lang="ru-RU" sz="2200">
              <a:latin typeface="Calibri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600" y="1752600"/>
            <a:ext cx="3886200" cy="639763"/>
          </a:xfrm>
          <a:prstGeom prst="rect">
            <a:avLst/>
          </a:prstGeom>
          <a:solidFill>
            <a:srgbClr val="C0504D"/>
          </a:solidFill>
        </p:spPr>
        <p:txBody>
          <a:bodyPr lIns="0" tIns="83820" rIns="0" bIns="0">
            <a:spAutoFit/>
          </a:bodyPr>
          <a:lstStyle/>
          <a:p>
            <a:pPr marL="90488">
              <a:spcBef>
                <a:spcPts val="663"/>
              </a:spcBef>
            </a:pPr>
            <a:r>
              <a:rPr lang="ru-RU" sz="2800" b="1">
                <a:solidFill>
                  <a:srgbClr val="FFFFFF"/>
                </a:solidFill>
                <a:latin typeface="Calibri" pitchFamily="34" charset="0"/>
              </a:rPr>
              <a:t>Доступность объекта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0600" y="1752600"/>
            <a:ext cx="3886200" cy="639763"/>
          </a:xfrm>
          <a:prstGeom prst="rect">
            <a:avLst/>
          </a:prstGeom>
          <a:solidFill>
            <a:srgbClr val="8063A1"/>
          </a:solidFill>
        </p:spPr>
        <p:txBody>
          <a:bodyPr lIns="0" tIns="51435" rIns="0" bIns="0">
            <a:spAutoFit/>
          </a:bodyPr>
          <a:lstStyle/>
          <a:p>
            <a:pPr marL="92075">
              <a:spcBef>
                <a:spcPts val="400"/>
              </a:spcBef>
            </a:pPr>
            <a:r>
              <a:rPr lang="ru-RU" sz="3200" b="1">
                <a:solidFill>
                  <a:srgbClr val="FFFFFF"/>
                </a:solidFill>
                <a:latin typeface="Calibri" pitchFamily="34" charset="0"/>
              </a:rPr>
              <a:t>Доступность услуг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325"/>
            <a:ext cx="7696200" cy="452438"/>
          </a:xfrm>
        </p:spPr>
        <p:txBody>
          <a:bodyPr lIns="0" tIns="1206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Обязательно согласование с полномочным</a:t>
            </a:r>
          </a:p>
        </p:txBody>
      </p:sp>
      <p:sp>
        <p:nvSpPr>
          <p:cNvPr id="8" name="object 8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100" y="415925"/>
            <a:ext cx="7980363" cy="120491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ctr">
              <a:lnSpc>
                <a:spcPts val="3088"/>
              </a:lnSpc>
              <a:spcBef>
                <a:spcPts val="100"/>
              </a:spcBef>
            </a:pPr>
            <a:r>
              <a:rPr lang="ru-RU" sz="2800" b="1">
                <a:solidFill>
                  <a:srgbClr val="EB3D9F"/>
                </a:solidFill>
                <a:latin typeface="Calibri" pitchFamily="34" charset="0"/>
              </a:rPr>
              <a:t>представителем общественного объединения</a:t>
            </a:r>
          </a:p>
          <a:p>
            <a:pPr marL="12700" algn="ctr">
              <a:lnSpc>
                <a:spcPts val="3088"/>
              </a:lnSpc>
            </a:pPr>
            <a:r>
              <a:rPr lang="ru-RU" sz="2800" b="1">
                <a:solidFill>
                  <a:srgbClr val="EB3D9F"/>
                </a:solidFill>
                <a:latin typeface="Calibri" pitchFamily="34" charset="0"/>
              </a:rPr>
              <a:t>инвалидов решение о доступности услуг на объекте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88975" y="2520950"/>
            <a:ext cx="3665538" cy="37973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31788" indent="-319088">
              <a:lnSpc>
                <a:spcPts val="2375"/>
              </a:lnSpc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Если технические решения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ts val="2113"/>
              </a:lnSpc>
              <a:tabLst>
                <a:tab pos="331788" algn="l"/>
                <a:tab pos="333375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имеют </a:t>
            </a:r>
            <a:r>
              <a:rPr lang="ru-RU" sz="2200" b="1">
                <a:solidFill>
                  <a:srgbClr val="943735"/>
                </a:solidFill>
                <a:latin typeface="Calibri" pitchFamily="34" charset="0"/>
              </a:rPr>
              <a:t>отклонения от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ts val="2113"/>
              </a:lnSpc>
              <a:tabLst>
                <a:tab pos="331788" algn="l"/>
                <a:tab pos="333375" algn="l"/>
              </a:tabLst>
            </a:pPr>
            <a:r>
              <a:rPr lang="ru-RU" sz="2200" b="1">
                <a:solidFill>
                  <a:srgbClr val="943735"/>
                </a:solidFill>
                <a:latin typeface="Calibri" pitchFamily="34" charset="0"/>
              </a:rPr>
              <a:t>обязательных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spcBef>
                <a:spcPts val="263"/>
              </a:spcBef>
              <a:tabLst>
                <a:tab pos="331788" algn="l"/>
                <a:tab pos="333375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(действующих на момент  обследования) требований  нормативно-технических  документов в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tabLst>
                <a:tab pos="331788" algn="l"/>
                <a:tab pos="333375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проектировании и  строительстве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ts val="2375"/>
              </a:lnSpc>
              <a:spcBef>
                <a:spcPts val="175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Но отклонения</a:t>
            </a:r>
            <a:r>
              <a:rPr lang="ru-RU" sz="2200" b="1" u="sng">
                <a:solidFill>
                  <a:srgbClr val="375F92"/>
                </a:solidFill>
                <a:latin typeface="Calibri" pitchFamily="34" charset="0"/>
              </a:rPr>
              <a:t> не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ts val="2375"/>
              </a:lnSpc>
              <a:tabLst>
                <a:tab pos="331788" algn="l"/>
                <a:tab pos="333375" algn="l"/>
              </a:tabLst>
            </a:pPr>
            <a:r>
              <a:rPr lang="ru-RU" sz="22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u="sng">
                <a:solidFill>
                  <a:srgbClr val="375F92"/>
                </a:solidFill>
                <a:latin typeface="Calibri" pitchFamily="34" charset="0"/>
              </a:rPr>
              <a:t>нарушают требований:</a:t>
            </a:r>
            <a:endParaRPr lang="ru-RU" sz="2200">
              <a:latin typeface="Calibri" pitchFamily="34" charset="0"/>
            </a:endParaRPr>
          </a:p>
          <a:p>
            <a:pPr marL="652463" lvl="1" indent="-273050">
              <a:spcBef>
                <a:spcPts val="1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  <a:tab pos="333375" algn="l"/>
              </a:tabLst>
            </a:pPr>
            <a:r>
              <a:rPr lang="ru-RU" sz="2100" b="1">
                <a:solidFill>
                  <a:srgbClr val="375F92"/>
                </a:solidFill>
                <a:latin typeface="Calibri" pitchFamily="34" charset="0"/>
              </a:rPr>
              <a:t>Досягаемости</a:t>
            </a:r>
            <a:endParaRPr lang="ru-RU" sz="2100">
              <a:latin typeface="Calibri" pitchFamily="34" charset="0"/>
            </a:endParaRPr>
          </a:p>
          <a:p>
            <a:pPr marL="652463" lvl="1" indent="-273050">
              <a:spcBef>
                <a:spcPts val="1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  <a:tab pos="333375" algn="l"/>
              </a:tabLst>
            </a:pPr>
            <a:r>
              <a:rPr lang="ru-RU" sz="2100" b="1">
                <a:solidFill>
                  <a:srgbClr val="943735"/>
                </a:solidFill>
                <a:latin typeface="Calibri" pitchFamily="34" charset="0"/>
              </a:rPr>
              <a:t>Безопасности</a:t>
            </a:r>
            <a:endParaRPr lang="ru-RU" sz="2100">
              <a:latin typeface="Calibri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4400" y="2581275"/>
            <a:ext cx="3933825" cy="34671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200" b="1">
                <a:solidFill>
                  <a:srgbClr val="943735"/>
                </a:solidFill>
                <a:latin typeface="Calibri" pitchFamily="34" charset="0"/>
              </a:rPr>
              <a:t>Организована помощь </a:t>
            </a: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 персонала в преодолении  барьеров или</a:t>
            </a:r>
            <a:endParaRPr lang="ru-RU" sz="2200">
              <a:latin typeface="Calibri" pitchFamily="34" charset="0"/>
            </a:endParaRPr>
          </a:p>
          <a:p>
            <a:pPr marL="331788" indent="-319088"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сопровождение инвалидов  (С, К) на объекте</a:t>
            </a:r>
            <a:endParaRPr lang="ru-RU" sz="2200">
              <a:latin typeface="Calibri" pitchFamily="34" charset="0"/>
            </a:endParaRPr>
          </a:p>
          <a:p>
            <a:pPr marL="331788" indent="-319088"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Участие персонала</a:t>
            </a:r>
            <a:endParaRPr lang="ru-RU" sz="2200">
              <a:latin typeface="Calibri" pitchFamily="34" charset="0"/>
            </a:endParaRPr>
          </a:p>
          <a:p>
            <a:pPr marL="331788" indent="-319088" algn="just"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компетентное, этически  выдержано (</a:t>
            </a:r>
            <a:r>
              <a:rPr lang="ru-RU" sz="2200" b="1">
                <a:solidFill>
                  <a:srgbClr val="943735"/>
                </a:solidFill>
                <a:latin typeface="Calibri" pitchFamily="34" charset="0"/>
              </a:rPr>
              <a:t>отсутствуют  отношенческие барьеры,</a:t>
            </a:r>
            <a:endParaRPr lang="ru-RU" sz="2200">
              <a:latin typeface="Calibri" pitchFamily="34" charset="0"/>
            </a:endParaRPr>
          </a:p>
          <a:p>
            <a:pPr marL="331788" indent="-319088" algn="just">
              <a:tabLst>
                <a:tab pos="331788" algn="l"/>
              </a:tabLst>
            </a:pPr>
            <a:r>
              <a:rPr lang="ru-RU" sz="2200">
                <a:solidFill>
                  <a:srgbClr val="943735"/>
                </a:solidFill>
                <a:latin typeface="Calibri" pitchFamily="34" charset="0"/>
              </a:rPr>
              <a:t>коммуникативные проблемы</a:t>
            </a: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)</a:t>
            </a:r>
            <a:endParaRPr lang="ru-RU" sz="2200">
              <a:latin typeface="Calibri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9600" y="1752600"/>
            <a:ext cx="3886200" cy="639763"/>
          </a:xfrm>
          <a:prstGeom prst="rect">
            <a:avLst/>
          </a:prstGeom>
          <a:solidFill>
            <a:srgbClr val="C0504D"/>
          </a:solidFill>
        </p:spPr>
        <p:txBody>
          <a:bodyPr lIns="0" tIns="83820" rIns="0" bIns="0">
            <a:spAutoFit/>
          </a:bodyPr>
          <a:lstStyle/>
          <a:p>
            <a:pPr marL="90488">
              <a:spcBef>
                <a:spcPts val="663"/>
              </a:spcBef>
            </a:pPr>
            <a:r>
              <a:rPr lang="ru-RU" sz="2800" b="1">
                <a:solidFill>
                  <a:srgbClr val="FFFFFF"/>
                </a:solidFill>
                <a:latin typeface="Calibri" pitchFamily="34" charset="0"/>
              </a:rPr>
              <a:t>Индивид. мобильность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800600" y="1752600"/>
            <a:ext cx="3886200" cy="639763"/>
          </a:xfrm>
          <a:prstGeom prst="rect">
            <a:avLst/>
          </a:prstGeom>
          <a:solidFill>
            <a:srgbClr val="8063A1"/>
          </a:solidFill>
        </p:spPr>
        <p:txBody>
          <a:bodyPr lIns="0" tIns="51435" rIns="0" bIns="0">
            <a:spAutoFit/>
          </a:bodyPr>
          <a:lstStyle/>
          <a:p>
            <a:pPr marL="92075">
              <a:spcBef>
                <a:spcPts val="400"/>
              </a:spcBef>
            </a:pPr>
            <a:r>
              <a:rPr lang="ru-RU" sz="3200" b="1">
                <a:solidFill>
                  <a:srgbClr val="FFFFFF"/>
                </a:solidFill>
                <a:latin typeface="Calibri" pitchFamily="34" charset="0"/>
              </a:rPr>
              <a:t>Помощь персонала</a:t>
            </a:r>
            <a:endParaRPr lang="ru-RU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696200" cy="874713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Этапы и виды работ по обеспечению  доступности объекта и услуг</a:t>
            </a:r>
          </a:p>
        </p:txBody>
      </p:sp>
      <p:sp>
        <p:nvSpPr>
          <p:cNvPr id="63490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1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2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3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4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5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6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7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3498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09955" y="2321245"/>
            <a:ext cx="920750" cy="3697604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31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1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э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ап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–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нео</a:t>
            </a:r>
            <a:r>
              <a:rPr sz="3200" b="1" spc="-1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3200" b="1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жные</a:t>
            </a:r>
            <a:endParaRPr sz="32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ме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оприятия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717675"/>
            <a:ext cx="6075363" cy="4227513"/>
          </a:xfrm>
          <a:prstGeom prst="rect">
            <a:avLst/>
          </a:prstGeom>
        </p:spPr>
        <p:txBody>
          <a:bodyPr lIns="0" tIns="57785" rIns="0" bIns="0">
            <a:spAutoFit/>
          </a:bodyPr>
          <a:lstStyle/>
          <a:p>
            <a:pPr marL="331788" indent="-319088">
              <a:lnSpc>
                <a:spcPct val="90000"/>
              </a:lnSpc>
              <a:spcBef>
                <a:spcPts val="45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Обеспечение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доступа к месту  предоставления услуги на объекте 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путем оказания работниками  организаций помощи</a:t>
            </a:r>
            <a:endParaRPr lang="ru-RU" sz="2900">
              <a:latin typeface="Calibri" pitchFamily="34" charset="0"/>
            </a:endParaRPr>
          </a:p>
          <a:p>
            <a:pPr marL="331788" indent="-319088" algn="just">
              <a:lnSpc>
                <a:spcPct val="90000"/>
              </a:lnSpc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Организация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предоставления услуг 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инвалидам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по месту жительства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(на  дому)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125"/>
              </a:lnSpc>
              <a:spcBef>
                <a:spcPts val="738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Организация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предоставления услуг 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инвалидам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в дистанционном  формате</a:t>
            </a:r>
            <a:endParaRPr lang="ru-RU" sz="29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162800" cy="1320800"/>
          </a:xfrm>
        </p:spPr>
        <p:txBody>
          <a:bodyPr/>
          <a:lstStyle/>
          <a:p>
            <a:pPr algn="ctr"/>
            <a:r>
              <a:rPr lang="ru-RU" smtClean="0"/>
              <a:t>Наше законодательство</a:t>
            </a:r>
          </a:p>
        </p:txBody>
      </p:sp>
      <p:sp>
        <p:nvSpPr>
          <p:cNvPr id="36866" name="Объект 2"/>
          <p:cNvSpPr>
            <a:spLocks noGrp="1"/>
          </p:cNvSpPr>
          <p:nvPr>
            <p:ph idx="1"/>
          </p:nvPr>
        </p:nvSpPr>
        <p:spPr>
          <a:xfrm>
            <a:off x="609600" y="2160588"/>
            <a:ext cx="7239000" cy="3881437"/>
          </a:xfrm>
        </p:spPr>
        <p:txBody>
          <a:bodyPr/>
          <a:lstStyle/>
          <a:p>
            <a:pPr algn="ctr"/>
            <a:r>
              <a:rPr lang="ru-RU" sz="2400" b="1" smtClean="0">
                <a:solidFill>
                  <a:srgbClr val="0000CC"/>
                </a:solidFill>
                <a:latin typeface="Calibri" pitchFamily="34" charset="0"/>
              </a:rPr>
              <a:t>ФЕДЕРАЛЬНЫЙ ЗАКОН от 01.12.2014 N 419-ФЗ</a:t>
            </a:r>
            <a:br>
              <a:rPr lang="ru-RU" sz="2400" b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400" b="1" smtClean="0">
                <a:solidFill>
                  <a:srgbClr val="0000CC"/>
                </a:solidFill>
                <a:latin typeface="Calibri" pitchFamily="34" charset="0"/>
              </a:rPr>
              <a:t>"О ВНЕСЕНИИ ИЗМЕНЕНИЙ В ОТДЕЛЬНЫЕ ЗАКОНОДАТЕЛЬНЫЕ АКТЫ РОССИЙСКОЙ ФЕДЕРАЦИИ ПО ВОПРОСАМ СОЦИАЛЬНОЙ ЗАЩИТЫ ИНВАЛИДОВ В СВЯЗИ С РАТИФИКАЦИЕЙ КОНВЕНЦИИ О ПРАВАХ ИНВАЛИДОВ"</a:t>
            </a:r>
            <a:br>
              <a:rPr lang="ru-RU" sz="2400" b="1" smtClean="0">
                <a:solidFill>
                  <a:srgbClr val="0000CC"/>
                </a:solidFill>
                <a:latin typeface="Calibri" pitchFamily="34" charset="0"/>
              </a:rPr>
            </a:br>
            <a:r>
              <a:rPr lang="ru-RU" sz="2400" b="1" smtClean="0">
                <a:solidFill>
                  <a:srgbClr val="0000CC"/>
                </a:solidFill>
                <a:latin typeface="Calibri" pitchFamily="34" charset="0"/>
              </a:rPr>
              <a:t>(принят ГД ФС РФ 21.11.2014</a:t>
            </a:r>
            <a:r>
              <a:rPr lang="ru-RU" sz="2800" b="1" smtClean="0">
                <a:solidFill>
                  <a:srgbClr val="0000CC"/>
                </a:solidFill>
                <a:latin typeface="Calibri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843838" cy="874713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Этапы и виды работ по обеспечению  доступности объекта и услуг</a:t>
            </a:r>
          </a:p>
        </p:txBody>
      </p:sp>
      <p:sp>
        <p:nvSpPr>
          <p:cNvPr id="64514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15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16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17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18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19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20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21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4522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09955" y="2421547"/>
            <a:ext cx="920750" cy="3597275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31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2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э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ап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–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3200" b="1" spc="-13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л</a:t>
            </a:r>
            <a:r>
              <a:rPr sz="3200" b="1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3200" b="1" spc="-50" dirty="0">
                <a:solidFill>
                  <a:srgbClr val="FFFFFF"/>
                </a:solidFill>
                <a:latin typeface="Calibri"/>
                <a:cs typeface="Calibri"/>
              </a:rPr>
              <a:t>ж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енные</a:t>
            </a:r>
            <a:endParaRPr sz="32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ме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оприятия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697038"/>
            <a:ext cx="6011863" cy="4430712"/>
          </a:xfrm>
          <a:prstGeom prst="rect">
            <a:avLst/>
          </a:prstGeom>
        </p:spPr>
        <p:txBody>
          <a:bodyPr lIns="0" tIns="88265" rIns="0" bIns="0">
            <a:spAutoFit/>
          </a:bodyPr>
          <a:lstStyle/>
          <a:p>
            <a:pPr marL="331788" indent="-319088">
              <a:lnSpc>
                <a:spcPct val="80000"/>
              </a:lnSpc>
              <a:spcBef>
                <a:spcPts val="7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Создание </a:t>
            </a: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условий индивидуальной  мобильности для самостоятельного  передвижения инвалидов по объекту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, в  том числе к местам предоставления услуг  (по варианту «А» / «Б»)</a:t>
            </a:r>
            <a:endParaRPr lang="ru-RU" sz="2500">
              <a:latin typeface="Calibri" pitchFamily="34" charset="0"/>
            </a:endParaRPr>
          </a:p>
          <a:p>
            <a:pPr marL="652463" lvl="1" indent="-273050">
              <a:lnSpc>
                <a:spcPct val="80000"/>
              </a:lnSpc>
              <a:spcBef>
                <a:spcPts val="600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Приобретение технических средств  адаптации </a:t>
            </a: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(и информации)</a:t>
            </a:r>
            <a:endParaRPr lang="ru-RU" sz="2200">
              <a:latin typeface="Calibri" pitchFamily="34" charset="0"/>
            </a:endParaRPr>
          </a:p>
          <a:p>
            <a:pPr marL="652463" lvl="1" indent="-273050">
              <a:spcBef>
                <a:spcPts val="63"/>
              </a:spcBef>
              <a:buClr>
                <a:srgbClr val="4F81BC"/>
              </a:buClr>
              <a:buSzPct val="68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Ремонтные работы</a:t>
            </a:r>
            <a:r>
              <a:rPr lang="ru-RU" sz="2200">
                <a:solidFill>
                  <a:srgbClr val="375F92"/>
                </a:solidFill>
                <a:latin typeface="Calibri" pitchFamily="34" charset="0"/>
              </a:rPr>
              <a:t>:</a:t>
            </a:r>
            <a:endParaRPr lang="ru-RU" sz="2200">
              <a:latin typeface="Calibri" pitchFamily="34" charset="0"/>
            </a:endParaRPr>
          </a:p>
          <a:p>
            <a:pPr marL="927100" lvl="2" indent="-228600">
              <a:spcBef>
                <a:spcPts val="25"/>
              </a:spcBef>
              <a:buClr>
                <a:srgbClr val="C0504D"/>
              </a:buClr>
              <a:buSzPct val="75000"/>
              <a:buFont typeface="Wingdings" pitchFamily="2" charset="2"/>
              <a:buChar char=""/>
              <a:tabLst>
                <a:tab pos="331788" algn="l"/>
              </a:tabLst>
            </a:pPr>
            <a:r>
              <a:rPr lang="ru-RU" sz="2000">
                <a:solidFill>
                  <a:srgbClr val="375F92"/>
                </a:solidFill>
                <a:latin typeface="Calibri" pitchFamily="34" charset="0"/>
              </a:rPr>
              <a:t>1.2.1 на участке</a:t>
            </a:r>
            <a:endParaRPr lang="ru-RU" sz="2000">
              <a:latin typeface="Calibri" pitchFamily="34" charset="0"/>
            </a:endParaRPr>
          </a:p>
          <a:p>
            <a:pPr marL="927100" lvl="2" indent="-228600">
              <a:spcBef>
                <a:spcPts val="13"/>
              </a:spcBef>
              <a:buClr>
                <a:srgbClr val="C0504D"/>
              </a:buClr>
              <a:buSzPct val="75000"/>
              <a:buFont typeface="Wingdings" pitchFamily="2" charset="2"/>
              <a:buChar char=""/>
              <a:tabLst>
                <a:tab pos="331788" algn="l"/>
              </a:tabLst>
            </a:pPr>
            <a:r>
              <a:rPr lang="ru-RU" sz="2000">
                <a:solidFill>
                  <a:srgbClr val="375F92"/>
                </a:solidFill>
                <a:latin typeface="Calibri" pitchFamily="34" charset="0"/>
              </a:rPr>
              <a:t>1.2.2 на входе в здание</a:t>
            </a:r>
            <a:endParaRPr lang="ru-RU" sz="2000">
              <a:latin typeface="Calibri" pitchFamily="34" charset="0"/>
            </a:endParaRPr>
          </a:p>
          <a:p>
            <a:pPr marL="927100" lvl="2" indent="-228600">
              <a:spcBef>
                <a:spcPts val="25"/>
              </a:spcBef>
              <a:buClr>
                <a:srgbClr val="C0504D"/>
              </a:buClr>
              <a:buSzPct val="75000"/>
              <a:buFont typeface="Wingdings" pitchFamily="2" charset="2"/>
              <a:buChar char=""/>
              <a:tabLst>
                <a:tab pos="331788" algn="l"/>
              </a:tabLst>
            </a:pPr>
            <a:r>
              <a:rPr lang="ru-RU" sz="2000">
                <a:solidFill>
                  <a:srgbClr val="375F92"/>
                </a:solidFill>
                <a:latin typeface="Calibri" pitchFamily="34" charset="0"/>
              </a:rPr>
              <a:t>1.2.3 на путях движения в здании</a:t>
            </a:r>
            <a:endParaRPr lang="ru-RU" sz="2000">
              <a:latin typeface="Calibri" pitchFamily="34" charset="0"/>
            </a:endParaRPr>
          </a:p>
          <a:p>
            <a:pPr marL="927100" lvl="2" indent="-228600">
              <a:spcBef>
                <a:spcPts val="25"/>
              </a:spcBef>
              <a:buClr>
                <a:srgbClr val="C0504D"/>
              </a:buClr>
              <a:buSzPct val="75000"/>
              <a:buFont typeface="Wingdings" pitchFamily="2" charset="2"/>
              <a:buChar char=""/>
              <a:tabLst>
                <a:tab pos="331788" algn="l"/>
              </a:tabLst>
            </a:pPr>
            <a:r>
              <a:rPr lang="ru-RU" sz="2000">
                <a:solidFill>
                  <a:srgbClr val="375F92"/>
                </a:solidFill>
                <a:latin typeface="Calibri" pitchFamily="34" charset="0"/>
              </a:rPr>
              <a:t>1.2.4 в местах целевого назначения</a:t>
            </a:r>
            <a:endParaRPr lang="ru-RU" sz="2000">
              <a:latin typeface="Calibri" pitchFamily="34" charset="0"/>
            </a:endParaRPr>
          </a:p>
          <a:p>
            <a:pPr marL="927100" lvl="2" indent="-228600">
              <a:spcBef>
                <a:spcPts val="13"/>
              </a:spcBef>
              <a:buClr>
                <a:srgbClr val="C0504D"/>
              </a:buClr>
              <a:buSzPct val="75000"/>
              <a:buFont typeface="Wingdings" pitchFamily="2" charset="2"/>
              <a:buChar char=""/>
              <a:tabLst>
                <a:tab pos="331788" algn="l"/>
              </a:tabLst>
            </a:pPr>
            <a:r>
              <a:rPr lang="ru-RU" sz="2000">
                <a:solidFill>
                  <a:srgbClr val="375F92"/>
                </a:solidFill>
                <a:latin typeface="Calibri" pitchFamily="34" charset="0"/>
              </a:rPr>
              <a:t>1.2.5 в санитарно-гигиенических помещениях</a:t>
            </a:r>
            <a:endParaRPr lang="ru-RU" sz="2000">
              <a:latin typeface="Calibri" pitchFamily="34" charset="0"/>
            </a:endParaRPr>
          </a:p>
          <a:p>
            <a:pPr marL="927100" lvl="2" indent="-228600">
              <a:spcBef>
                <a:spcPts val="25"/>
              </a:spcBef>
              <a:buClr>
                <a:srgbClr val="C0504D"/>
              </a:buClr>
              <a:buSzPct val="75000"/>
              <a:buFont typeface="Wingdings" pitchFamily="2" charset="2"/>
              <a:buChar char=""/>
              <a:tabLst>
                <a:tab pos="331788" algn="l"/>
              </a:tabLst>
            </a:pPr>
            <a:r>
              <a:rPr lang="ru-RU" sz="2000">
                <a:solidFill>
                  <a:srgbClr val="375F92"/>
                </a:solidFill>
                <a:latin typeface="Calibri" pitchFamily="34" charset="0"/>
              </a:rPr>
              <a:t>1.2.6 по системе информации</a:t>
            </a:r>
            <a:endParaRPr lang="ru-RU" sz="20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620000" cy="874713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Этапы и виды работ по обеспечению  доступности объекта и услуг</a:t>
            </a: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5539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0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1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2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3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4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5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6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5547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09955" y="2894397"/>
            <a:ext cx="920750" cy="3124835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31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3 </a:t>
            </a: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э</a:t>
            </a:r>
            <a:r>
              <a:rPr sz="3200" b="1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ап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– и</a:t>
            </a:r>
            <a:r>
              <a:rPr sz="3200" b="1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3200" b="1" spc="-2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овые</a:t>
            </a:r>
            <a:endParaRPr sz="32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3200" b="1" spc="-5" dirty="0">
                <a:solidFill>
                  <a:srgbClr val="FFFFFF"/>
                </a:solidFill>
                <a:latin typeface="Calibri"/>
                <a:cs typeface="Calibri"/>
              </a:rPr>
              <a:t>ме</a:t>
            </a:r>
            <a:r>
              <a:rPr sz="3200" b="1" spc="-1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3200" b="1" dirty="0">
                <a:solidFill>
                  <a:srgbClr val="FFFFFF"/>
                </a:solidFill>
                <a:latin typeface="Calibri"/>
                <a:cs typeface="Calibri"/>
              </a:rPr>
              <a:t>оприятия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724025"/>
            <a:ext cx="6183313" cy="5048250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31788" indent="-319088">
              <a:lnSpc>
                <a:spcPts val="3075"/>
              </a:lnSpc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Создание условий для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25"/>
              </a:lnSpc>
              <a:spcBef>
                <a:spcPts val="200"/>
              </a:spcBef>
              <a:tabLst>
                <a:tab pos="331788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беспрепятственного доступа инвалидов  к объекту и предоставляемым в нем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875"/>
              </a:lnSpc>
              <a:tabLst>
                <a:tab pos="331788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услугам (по варианту «А» / «Б»)</a:t>
            </a:r>
            <a:endParaRPr lang="ru-RU" sz="2700">
              <a:latin typeface="Calibri" pitchFamily="34" charset="0"/>
            </a:endParaRPr>
          </a:p>
          <a:p>
            <a:pPr marL="652463" lvl="1" indent="-273050">
              <a:lnSpc>
                <a:spcPts val="2738"/>
              </a:lnSpc>
              <a:spcBef>
                <a:spcPts val="325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Разработка проектно-сметной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ct val="90000"/>
              </a:lnSpc>
              <a:spcBef>
                <a:spcPts val="138"/>
              </a:spcBef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документации </a:t>
            </a: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(для строительства /  реконструкции / капитального ремонта  объекта)</a:t>
            </a:r>
            <a:endParaRPr lang="ru-RU" sz="2400">
              <a:latin typeface="Calibri" pitchFamily="34" charset="0"/>
            </a:endParaRPr>
          </a:p>
          <a:p>
            <a:pPr marL="652463" lvl="1" indent="-273050">
              <a:lnSpc>
                <a:spcPts val="2738"/>
              </a:lnSpc>
              <a:spcBef>
                <a:spcPts val="313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400">
                <a:solidFill>
                  <a:srgbClr val="375F92"/>
                </a:solidFill>
                <a:latin typeface="Calibri" pitchFamily="34" charset="0"/>
              </a:rPr>
              <a:t>Осуществление </a:t>
            </a: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строительства /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600"/>
              </a:lnSpc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реконструкции / капитального ремонта</a:t>
            </a:r>
            <a:endParaRPr lang="ru-RU" sz="2400">
              <a:latin typeface="Calibri" pitchFamily="34" charset="0"/>
            </a:endParaRPr>
          </a:p>
          <a:p>
            <a:pPr marL="331788" indent="-319088">
              <a:lnSpc>
                <a:spcPts val="2738"/>
              </a:lnSpc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Объекта</a:t>
            </a:r>
          </a:p>
          <a:p>
            <a:pPr marL="331788" indent="-319088">
              <a:lnSpc>
                <a:spcPts val="2738"/>
              </a:lnSpc>
              <a:tabLst>
                <a:tab pos="331788" algn="l"/>
              </a:tabLst>
            </a:pPr>
            <a:endParaRPr lang="ru-RU" sz="2400" b="1">
              <a:solidFill>
                <a:srgbClr val="375F92"/>
              </a:solidFill>
              <a:latin typeface="Calibri" pitchFamily="34" charset="0"/>
            </a:endParaRPr>
          </a:p>
          <a:p>
            <a:pPr marL="331788" indent="-319088">
              <a:lnSpc>
                <a:spcPts val="2738"/>
              </a:lnSpc>
              <a:tabLst>
                <a:tab pos="331788" algn="l"/>
              </a:tabLst>
            </a:pPr>
            <a:r>
              <a:rPr lang="ru-RU" sz="2400" b="1">
                <a:solidFill>
                  <a:srgbClr val="375F92"/>
                </a:solidFill>
                <a:latin typeface="Calibri" pitchFamily="34" charset="0"/>
              </a:rPr>
              <a:t>На основании СП 59.13330.2012 с изм. и доп. от 15.05.2017 г.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196850"/>
            <a:ext cx="7543800" cy="876300"/>
          </a:xfrm>
        </p:spPr>
        <p:txBody>
          <a:bodyPr lIns="0" tIns="13335" rIns="0" bIns="0">
            <a:spAutoFit/>
          </a:bodyPr>
          <a:lstStyle/>
          <a:p>
            <a:pPr marL="12700" algn="ctr"/>
            <a:r>
              <a:rPr lang="ru-RU" sz="2800" b="1" smtClean="0">
                <a:latin typeface="Calibri" pitchFamily="34" charset="0"/>
              </a:rPr>
              <a:t>Динамика состояния доступности объекта</a:t>
            </a:r>
            <a:br>
              <a:rPr lang="ru-RU" sz="2800" b="1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и услуг для инвалидов и других МГН</a:t>
            </a: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2917825" y="63436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101725" y="1773238"/>
          <a:ext cx="7366000" cy="4225925"/>
        </p:xfrm>
        <a:graphic>
          <a:graphicData uri="http://schemas.openxmlformats.org/drawingml/2006/table">
            <a:tbl>
              <a:tblPr/>
              <a:tblGrid>
                <a:gridCol w="2884488"/>
                <a:gridCol w="561975"/>
                <a:gridCol w="558800"/>
                <a:gridCol w="560387"/>
                <a:gridCol w="560388"/>
                <a:gridCol w="560387"/>
                <a:gridCol w="560388"/>
                <a:gridCol w="560387"/>
                <a:gridCol w="558800"/>
              </a:tblGrid>
              <a:tr h="1044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Состояние доступности объекта  и услуг для инвалидов и др. МГН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508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О-н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О-в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С-п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С-ч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Г-п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Г-ч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на момент обследования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175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144463" marR="0" lvl="0" indent="-42863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после неотложных мероприятий  (1-го этапа работ)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6034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144463" marR="0" lvl="0" indent="-42863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после отложенных мероприятий  (2-го этапа работ)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6034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5338">
                <a:tc>
                  <a:txBody>
                    <a:bodyPr/>
                    <a:lstStyle/>
                    <a:p>
                      <a:pPr marL="144463" marR="0" lvl="0" indent="-42863" algn="l" defTabSz="914400" rtl="0" eaLnBrk="1" fontAlgn="base" latinLnBrk="0" hangingPunct="1">
                        <a:lnSpc>
                          <a:spcPts val="1975"/>
                        </a:lnSpc>
                        <a:spcBef>
                          <a:spcPts val="2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после капитального ремонта /  реконструкции (3-го этапа работ)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540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180975"/>
            <a:ext cx="7332663" cy="876300"/>
          </a:xfrm>
        </p:spPr>
        <p:txBody>
          <a:bodyPr lIns="0" tIns="13335" rIns="0" bIns="0" rtlCol="0">
            <a:spAutoFit/>
          </a:bodyPr>
          <a:lstStyle/>
          <a:p>
            <a:pPr marL="12700" algn="ctr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Исполнение </a:t>
            </a:r>
            <a:r>
              <a:rPr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Плана</a:t>
            </a:r>
            <a:r>
              <a:rPr sz="2800" b="1" spc="-2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мероприятий</a:t>
            </a:r>
            <a:b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</a:br>
            <a:r>
              <a:rPr sz="2800" b="1" spc="-1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(«дорожной карты» 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объекта) </a:t>
            </a:r>
            <a:r>
              <a:rPr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–</a:t>
            </a:r>
            <a:r>
              <a:rPr sz="2800" b="1" spc="-5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учитывать: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idx="1"/>
          </p:nvPr>
        </p:nvSpPr>
        <p:spPr/>
        <p:txBody>
          <a:bodyPr lIns="0" tIns="12700" rIns="0" bIns="0">
            <a:spAutoFit/>
          </a:bodyPr>
          <a:lstStyle/>
          <a:p>
            <a:pPr marL="1930400" indent="-319088">
              <a:lnSpc>
                <a:spcPts val="3075"/>
              </a:lnSpc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1930400" algn="l"/>
                <a:tab pos="1931988" algn="l"/>
              </a:tabLst>
            </a:pPr>
            <a:r>
              <a:rPr lang="ru-RU" smtClean="0">
                <a:latin typeface="Calibri" pitchFamily="34" charset="0"/>
              </a:rPr>
              <a:t>- </a:t>
            </a:r>
            <a:r>
              <a:rPr lang="ru-RU" smtClean="0"/>
              <a:t>в планах развития организации</a:t>
            </a:r>
          </a:p>
          <a:p>
            <a:pPr marL="1930400" indent="-319088">
              <a:lnSpc>
                <a:spcPts val="3075"/>
              </a:lnSpc>
              <a:tabLst>
                <a:tab pos="1930400" algn="l"/>
                <a:tab pos="1931988" algn="l"/>
              </a:tabLst>
            </a:pPr>
            <a:r>
              <a:rPr lang="ru-RU" smtClean="0">
                <a:latin typeface="Calibri" pitchFamily="34" charset="0"/>
              </a:rPr>
              <a:t>(учреждения);</a:t>
            </a:r>
          </a:p>
          <a:p>
            <a:pPr marL="1930400" indent="-319088">
              <a:lnSpc>
                <a:spcPts val="3075"/>
              </a:lnSpc>
              <a:spcBef>
                <a:spcPts val="375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1930400" algn="l"/>
                <a:tab pos="1931988" algn="l"/>
              </a:tabLst>
            </a:pPr>
            <a:r>
              <a:rPr lang="ru-RU" smtClean="0">
                <a:latin typeface="Calibri" pitchFamily="34" charset="0"/>
              </a:rPr>
              <a:t>- </a:t>
            </a:r>
            <a:r>
              <a:rPr lang="ru-RU" smtClean="0"/>
              <a:t>в графиках оснащения объекта </a:t>
            </a:r>
            <a:r>
              <a:rPr lang="ru-RU" smtClean="0">
                <a:latin typeface="Calibri" pitchFamily="34" charset="0"/>
              </a:rPr>
              <a:t>и</a:t>
            </a:r>
          </a:p>
          <a:p>
            <a:pPr marL="1930400" indent="-319088">
              <a:lnSpc>
                <a:spcPts val="3075"/>
              </a:lnSpc>
              <a:tabLst>
                <a:tab pos="1930400" algn="l"/>
                <a:tab pos="1931988" algn="l"/>
              </a:tabLst>
            </a:pPr>
            <a:r>
              <a:rPr lang="ru-RU" smtClean="0">
                <a:latin typeface="Calibri" pitchFamily="34" charset="0"/>
              </a:rPr>
              <a:t>закупки нового оборудования;</a:t>
            </a:r>
          </a:p>
          <a:p>
            <a:pPr marL="1930400" indent="-319088">
              <a:lnSpc>
                <a:spcPct val="90000"/>
              </a:lnSpc>
              <a:spcBef>
                <a:spcPts val="7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1930400" algn="l"/>
                <a:tab pos="1931988" algn="l"/>
              </a:tabLst>
            </a:pPr>
            <a:r>
              <a:rPr lang="ru-RU" smtClean="0">
                <a:latin typeface="Calibri" pitchFamily="34" charset="0"/>
              </a:rPr>
              <a:t>- </a:t>
            </a:r>
            <a:r>
              <a:rPr lang="ru-RU" smtClean="0"/>
              <a:t>в заданиях на проектирование</a:t>
            </a:r>
            <a:r>
              <a:rPr lang="ru-RU" smtClean="0">
                <a:latin typeface="Calibri" pitchFamily="34" charset="0"/>
              </a:rPr>
              <a:t>, в  технических заданиях на разработку  проектно-сметной документации на  строительство; </a:t>
            </a:r>
            <a:r>
              <a:rPr lang="ru-RU" smtClean="0"/>
              <a:t>при составлении смет</a:t>
            </a:r>
          </a:p>
          <a:p>
            <a:pPr marL="1930400" indent="-319088">
              <a:lnSpc>
                <a:spcPct val="90000"/>
              </a:lnSpc>
              <a:tabLst>
                <a:tab pos="1930400" algn="l"/>
                <a:tab pos="1931988" algn="l"/>
              </a:tabLst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mtClean="0"/>
              <a:t>капитального и текущего ремонта</a:t>
            </a:r>
            <a:r>
              <a:rPr lang="ru-RU" smtClean="0">
                <a:latin typeface="Calibri" pitchFamily="34" charset="0"/>
              </a:rPr>
              <a:t>,  реконструкции, (модернизации)  объекта</a:t>
            </a: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67588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89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0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1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2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3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4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5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67596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780999" y="1992664"/>
            <a:ext cx="1195070" cy="4026535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200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Ор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ни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исп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лнение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онтр</a:t>
            </a:r>
            <a:r>
              <a:rPr sz="2000" b="1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ль</a:t>
            </a:r>
            <a:endParaRPr sz="20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специалис</a:t>
            </a:r>
            <a:r>
              <a:rPr sz="2000" b="1" spc="-6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тве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ственн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ы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за</a:t>
            </a:r>
            <a:endParaRPr sz="2000">
              <a:latin typeface="Calibri"/>
              <a:cs typeface="Calibri"/>
            </a:endParaRPr>
          </a:p>
          <a:p>
            <a:pPr marL="12700" marR="508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обес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печени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оступности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объекта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слу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в ор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из</a:t>
            </a: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ци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(учр</a:t>
            </a:r>
            <a:r>
              <a:rPr sz="2000" b="1" spc="-2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ж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ении)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0900" y="352425"/>
            <a:ext cx="7378700" cy="876300"/>
          </a:xfrm>
        </p:spPr>
        <p:txBody>
          <a:bodyPr tIns="13335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solidFill>
                  <a:srgbClr val="EB3D9F"/>
                </a:solidFill>
                <a:latin typeface="Calibri" pitchFamily="34" charset="0"/>
              </a:rPr>
              <a:t>Исполнение «дорожной Карты» объекта»  (с учетом реализованных решений)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975" y="2530475"/>
            <a:ext cx="3462338" cy="3343275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31788" indent="-319088">
              <a:lnSpc>
                <a:spcPts val="3300"/>
              </a:lnSpc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по результатам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138"/>
              </a:lnSpc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исполнения этапов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300"/>
              </a:lnSpc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работ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(1, 2, 3)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313"/>
              </a:lnSpc>
              <a:spcBef>
                <a:spcPts val="363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по итогам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ct val="90000"/>
              </a:lnSpc>
              <a:spcBef>
                <a:spcPts val="175"/>
              </a:spcBef>
              <a:tabLst>
                <a:tab pos="333375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исполнения Плана  мероприятий  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(«дорожной карты»  объекта) </a:t>
            </a: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в целом</a:t>
            </a:r>
            <a:endParaRPr lang="ru-RU" sz="2900">
              <a:latin typeface="Calibri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00" y="2447925"/>
            <a:ext cx="3773488" cy="33035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в Паспорт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1788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доступности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713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на информационные  ресурсы</a:t>
            </a: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:</a:t>
            </a:r>
            <a:endParaRPr lang="ru-RU" sz="2900">
              <a:latin typeface="Calibri" pitchFamily="34" charset="0"/>
            </a:endParaRPr>
          </a:p>
          <a:p>
            <a:pPr marL="652463" lvl="1" indent="-273050">
              <a:spcBef>
                <a:spcPts val="613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600">
                <a:solidFill>
                  <a:srgbClr val="375F92"/>
                </a:solidFill>
                <a:latin typeface="Calibri" pitchFamily="34" charset="0"/>
              </a:rPr>
              <a:t>на сайт организации</a:t>
            </a:r>
            <a:endParaRPr lang="ru-RU" sz="26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600">
                <a:solidFill>
                  <a:srgbClr val="375F92"/>
                </a:solidFill>
                <a:latin typeface="Calibri" pitchFamily="34" charset="0"/>
              </a:rPr>
              <a:t>на карту доступности</a:t>
            </a:r>
            <a:endParaRPr lang="ru-RU" sz="26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69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600">
                <a:solidFill>
                  <a:srgbClr val="375F92"/>
                </a:solidFill>
                <a:latin typeface="Calibri" pitchFamily="34" charset="0"/>
              </a:rPr>
              <a:t>иные (на объекте)</a:t>
            </a:r>
            <a:endParaRPr lang="ru-RU" sz="2600">
              <a:latin typeface="Calibri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600" y="1752600"/>
            <a:ext cx="3886200" cy="639763"/>
          </a:xfrm>
          <a:prstGeom prst="rect">
            <a:avLst/>
          </a:prstGeom>
          <a:solidFill>
            <a:srgbClr val="C0504D"/>
          </a:solidFill>
        </p:spPr>
        <p:txBody>
          <a:bodyPr lIns="0" tIns="135890" rIns="0" bIns="0">
            <a:spAutoFit/>
          </a:bodyPr>
          <a:lstStyle/>
          <a:p>
            <a:pPr marL="90488">
              <a:spcBef>
                <a:spcPts val="1075"/>
              </a:spcBef>
            </a:pPr>
            <a:r>
              <a:rPr lang="ru-RU" sz="2200" b="1">
                <a:solidFill>
                  <a:srgbClr val="FFFFFF"/>
                </a:solidFill>
                <a:latin typeface="Calibri" pitchFamily="34" charset="0"/>
              </a:rPr>
              <a:t>Контрольные обследования</a:t>
            </a:r>
            <a:endParaRPr lang="ru-RU" sz="2200">
              <a:latin typeface="Calibri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0600" y="1752600"/>
            <a:ext cx="3886200" cy="639763"/>
          </a:xfrm>
          <a:prstGeom prst="rect">
            <a:avLst/>
          </a:prstGeom>
          <a:solidFill>
            <a:srgbClr val="8063A1"/>
          </a:solidFill>
        </p:spPr>
        <p:txBody>
          <a:bodyPr lIns="0" tIns="83820" rIns="0" bIns="0">
            <a:spAutoFit/>
          </a:bodyPr>
          <a:lstStyle/>
          <a:p>
            <a:pPr marL="92075">
              <a:spcBef>
                <a:spcPts val="663"/>
              </a:spcBef>
            </a:pPr>
            <a:r>
              <a:rPr lang="ru-RU" sz="2800" b="1">
                <a:solidFill>
                  <a:srgbClr val="FFFFFF"/>
                </a:solidFill>
                <a:latin typeface="Calibri" pitchFamily="34" charset="0"/>
              </a:rPr>
              <a:t>Внесение изменений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object 2"/>
          <p:cNvSpPr>
            <a:spLocks/>
          </p:cNvSpPr>
          <p:nvPr/>
        </p:nvSpPr>
        <p:spPr bwMode="auto">
          <a:xfrm>
            <a:off x="0" y="1279525"/>
            <a:ext cx="533400" cy="228600"/>
          </a:xfrm>
          <a:custGeom>
            <a:avLst/>
            <a:gdLst/>
            <a:ahLst/>
            <a:cxnLst>
              <a:cxn ang="0">
                <a:pos x="0" y="228600"/>
              </a:cxn>
              <a:cxn ang="0">
                <a:pos x="533400" y="228600"/>
              </a:cxn>
              <a:cxn ang="0">
                <a:pos x="533400" y="0"/>
              </a:cxn>
              <a:cxn ang="0">
                <a:pos x="0" y="0"/>
              </a:cxn>
              <a:cxn ang="0">
                <a:pos x="0" y="228600"/>
              </a:cxn>
            </a:cxnLst>
            <a:rect l="0" t="0" r="r" b="b"/>
            <a:pathLst>
              <a:path w="533400" h="228600">
                <a:moveTo>
                  <a:pt x="0" y="228600"/>
                </a:moveTo>
                <a:lnTo>
                  <a:pt x="533400" y="228600"/>
                </a:lnTo>
                <a:lnTo>
                  <a:pt x="53340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7890" name="object 3"/>
          <p:cNvSpPr>
            <a:spLocks/>
          </p:cNvSpPr>
          <p:nvPr/>
        </p:nvSpPr>
        <p:spPr bwMode="auto">
          <a:xfrm>
            <a:off x="590550" y="1279525"/>
            <a:ext cx="8553450" cy="228600"/>
          </a:xfrm>
          <a:custGeom>
            <a:avLst/>
            <a:gdLst/>
            <a:ahLst/>
            <a:cxnLst>
              <a:cxn ang="0">
                <a:pos x="0" y="228600"/>
              </a:cxn>
              <a:cxn ang="0">
                <a:pos x="8553450" y="228600"/>
              </a:cxn>
              <a:cxn ang="0">
                <a:pos x="8553450" y="0"/>
              </a:cxn>
              <a:cxn ang="0">
                <a:pos x="0" y="0"/>
              </a:cxn>
              <a:cxn ang="0">
                <a:pos x="0" y="228600"/>
              </a:cxn>
            </a:cxnLst>
            <a:rect l="0" t="0" r="r" b="b"/>
            <a:pathLst>
              <a:path w="8553450" h="228600">
                <a:moveTo>
                  <a:pt x="0" y="228600"/>
                </a:moveTo>
                <a:lnTo>
                  <a:pt x="8553450" y="228600"/>
                </a:lnTo>
                <a:lnTo>
                  <a:pt x="8553450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solidFill>
            <a:srgbClr val="4F81BC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" name="object 4"/>
          <p:cNvSpPr txBox="1"/>
          <p:nvPr/>
        </p:nvSpPr>
        <p:spPr>
          <a:xfrm>
            <a:off x="612775" y="246063"/>
            <a:ext cx="7693025" cy="877887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>
                <a:solidFill>
                  <a:srgbClr val="EB3D9F"/>
                </a:solidFill>
                <a:latin typeface="Calibri" pitchFamily="34" charset="0"/>
              </a:rPr>
              <a:t>Приоритетные сферы жизнедеятельности,  объекты которых подлежат паспортизации</a:t>
            </a:r>
            <a:endParaRPr lang="ru-RU" sz="2800">
              <a:solidFill>
                <a:srgbClr val="EB3D9F"/>
              </a:solidFill>
              <a:latin typeface="Calibri" pitchFamily="34" charset="0"/>
            </a:endParaRPr>
          </a:p>
        </p:txBody>
      </p:sp>
      <p:sp>
        <p:nvSpPr>
          <p:cNvPr id="9" name="object 9"/>
          <p:cNvSpPr>
            <a:spLocks noGrp="1"/>
          </p:cNvSpPr>
          <p:nvPr>
            <p:ph type="ftr" sz="quarter" idx="10"/>
          </p:nvPr>
        </p:nvSpPr>
        <p:spPr>
          <a:xfrm>
            <a:off x="609600" y="6132513"/>
            <a:ext cx="4622800" cy="182562"/>
          </a:xfrm>
        </p:spPr>
        <p:txBody>
          <a:bodyPr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8975" y="2384425"/>
            <a:ext cx="3321050" cy="3771900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здравоохранение</a:t>
            </a:r>
            <a:endParaRPr lang="ru-RU" sz="2500">
              <a:latin typeface="Calibri" pitchFamily="34" charset="0"/>
            </a:endParaRPr>
          </a:p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культура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spcBef>
                <a:spcPts val="688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транспортная и  пешеходная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25"/>
              </a:lnSpc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инфраструктура</a:t>
            </a:r>
            <a:endParaRPr lang="ru-RU" sz="2500">
              <a:latin typeface="Calibri" pitchFamily="34" charset="0"/>
            </a:endParaRPr>
          </a:p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информация и связь</a:t>
            </a:r>
            <a:endParaRPr lang="ru-RU" sz="2500">
              <a:latin typeface="Calibri" pitchFamily="34" charset="0"/>
            </a:endParaRPr>
          </a:p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образование</a:t>
            </a:r>
            <a:endParaRPr lang="ru-RU" sz="2500">
              <a:latin typeface="Calibri" pitchFamily="34" charset="0"/>
            </a:endParaRPr>
          </a:p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социальная защита</a:t>
            </a:r>
            <a:endParaRPr lang="ru-RU" sz="2500">
              <a:latin typeface="Calibri" pitchFamily="34" charset="0"/>
            </a:endParaRPr>
          </a:p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труд и занятость</a:t>
            </a:r>
            <a:endParaRPr lang="ru-RU" sz="2500">
              <a:latin typeface="Calibri" pitchFamily="34" charset="0"/>
            </a:endParaRPr>
          </a:p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спорт и физ. культура</a:t>
            </a:r>
            <a:endParaRPr lang="ru-RU" sz="2500">
              <a:latin typeface="Calibri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00600" y="2384425"/>
            <a:ext cx="2681288" cy="3519488"/>
          </a:xfrm>
          <a:prstGeom prst="rect">
            <a:avLst/>
          </a:prstGeom>
        </p:spPr>
        <p:txBody>
          <a:bodyPr lIns="0" tIns="63500" rIns="0" bIns="0">
            <a:spAutoFit/>
          </a:bodyPr>
          <a:lstStyle/>
          <a:p>
            <a:pPr marL="331788" indent="-319088">
              <a:lnSpc>
                <a:spcPts val="3125"/>
              </a:lnSpc>
              <a:spcBef>
                <a:spcPts val="50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жилищно-  коммунальное  хозяйство</a:t>
            </a:r>
            <a:endParaRPr lang="ru-RU" sz="2900">
              <a:latin typeface="Calibri" pitchFamily="34" charset="0"/>
            </a:endParaRPr>
          </a:p>
          <a:p>
            <a:pPr marL="331788" indent="-319088">
              <a:spcBef>
                <a:spcPts val="313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торговля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300"/>
              </a:lnSpc>
              <a:spcBef>
                <a:spcPts val="35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общественное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300"/>
              </a:lnSpc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питание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300"/>
              </a:lnSpc>
              <a:spcBef>
                <a:spcPts val="35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бытовое</a:t>
            </a:r>
            <a:endParaRPr lang="ru-RU" sz="2900">
              <a:latin typeface="Calibri" pitchFamily="34" charset="0"/>
            </a:endParaRPr>
          </a:p>
          <a:p>
            <a:pPr marL="331788" indent="-319088">
              <a:lnSpc>
                <a:spcPts val="3300"/>
              </a:lnSpc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обслуживание</a:t>
            </a:r>
            <a:endParaRPr lang="ru-RU" sz="2900">
              <a:latin typeface="Calibri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9600" y="1752600"/>
            <a:ext cx="3886200" cy="639763"/>
          </a:xfrm>
          <a:prstGeom prst="rect">
            <a:avLst/>
          </a:prstGeom>
          <a:solidFill>
            <a:srgbClr val="C0504D"/>
          </a:solidFill>
        </p:spPr>
        <p:txBody>
          <a:bodyPr lIns="0" tIns="151765" rIns="0" bIns="0">
            <a:spAutoFit/>
          </a:bodyPr>
          <a:lstStyle/>
          <a:p>
            <a:pPr marL="90488">
              <a:spcBef>
                <a:spcPts val="1200"/>
              </a:spcBef>
            </a:pPr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Приоритетные по ГП ДС</a:t>
            </a:r>
            <a:endParaRPr lang="ru-RU" sz="2000">
              <a:latin typeface="Calibri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00600" y="1752600"/>
            <a:ext cx="3886200" cy="639763"/>
          </a:xfrm>
          <a:prstGeom prst="rect">
            <a:avLst/>
          </a:prstGeom>
          <a:solidFill>
            <a:srgbClr val="8063A1"/>
          </a:solidFill>
        </p:spPr>
        <p:txBody>
          <a:bodyPr lIns="0" tIns="151765" rIns="0" bIns="0">
            <a:spAutoFit/>
          </a:bodyPr>
          <a:lstStyle/>
          <a:p>
            <a:pPr marL="92075">
              <a:spcBef>
                <a:spcPts val="1200"/>
              </a:spcBef>
            </a:pPr>
            <a:r>
              <a:rPr lang="ru-RU" sz="2000" b="1">
                <a:solidFill>
                  <a:srgbClr val="FFFFFF"/>
                </a:solidFill>
                <a:latin typeface="Calibri" pitchFamily="34" charset="0"/>
              </a:rPr>
              <a:t>Дополнительно по 419-ФЗ</a:t>
            </a:r>
            <a:endParaRPr lang="ru-RU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196850"/>
            <a:ext cx="7670800" cy="876300"/>
          </a:xfrm>
        </p:spPr>
        <p:txBody>
          <a:bodyPr lIns="0" tIns="13335" rIns="0" bIns="0">
            <a:spAutoFit/>
          </a:bodyPr>
          <a:lstStyle/>
          <a:p>
            <a:pPr marL="12700" algn="ctr"/>
            <a:r>
              <a:rPr lang="ru-RU" sz="2800" b="1" smtClean="0">
                <a:latin typeface="Calibri" pitchFamily="34" charset="0"/>
              </a:rPr>
              <a:t>Результаты актуализации федеральной</a:t>
            </a:r>
            <a:br>
              <a:rPr lang="ru-RU" sz="2800" b="1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методики паспортизации объектов и услуг</a:t>
            </a: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609600" y="6143625"/>
            <a:ext cx="4622800" cy="160338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150" y="1638300"/>
            <a:ext cx="7954963" cy="4084638"/>
          </a:xfrm>
          <a:prstGeom prst="rect">
            <a:avLst/>
          </a:prstGeom>
        </p:spPr>
        <p:txBody>
          <a:bodyPr lIns="0" tIns="94615" rIns="0" bIns="0">
            <a:spAutoFit/>
          </a:bodyPr>
          <a:lstStyle/>
          <a:p>
            <a:pPr marL="331788" indent="-319088">
              <a:lnSpc>
                <a:spcPct val="80000"/>
              </a:lnSpc>
              <a:spcBef>
                <a:spcPts val="75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Значительно</a:t>
            </a:r>
            <a:r>
              <a:rPr lang="ru-RU" sz="27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сокращена </a:t>
            </a:r>
            <a:r>
              <a:rPr lang="ru-RU" sz="2700" u="sng">
                <a:solidFill>
                  <a:srgbClr val="375F92"/>
                </a:solidFill>
                <a:latin typeface="Calibri" pitchFamily="34" charset="0"/>
              </a:rPr>
              <a:t>и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упрощена</a:t>
            </a:r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текстовая  часть Методики паспортизации;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spcBef>
                <a:spcPts val="5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Уменьшено количества формируемых документов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(основные:</a:t>
            </a:r>
            <a:r>
              <a:rPr lang="ru-RU" sz="27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Паспорт и Реестр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объектов);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spcBef>
                <a:spcPts val="63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Значительно</a:t>
            </a:r>
            <a:r>
              <a:rPr lang="ru-RU" sz="27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уменьшена «нагрузка» на органы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tabLst>
                <a:tab pos="331788" algn="l"/>
                <a:tab pos="333375" algn="l"/>
              </a:tabLst>
            </a:pPr>
            <a:r>
              <a:rPr lang="ru-RU" sz="27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социальной защиты населения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(координация</a:t>
            </a:r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)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;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spcBef>
                <a:spcPts val="5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Предусмотрено формирование</a:t>
            </a:r>
            <a:r>
              <a:rPr lang="ru-RU" sz="27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единого Паспорта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spcBef>
                <a:spcPts val="325"/>
              </a:spcBef>
              <a:tabLst>
                <a:tab pos="331788" algn="l"/>
                <a:tab pos="333375" algn="l"/>
              </a:tabLst>
            </a:pPr>
            <a:r>
              <a:rPr lang="ru-RU" sz="27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доступности объектов и услуг</a:t>
            </a:r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(и для целей ГП ДС, и  во исполнение №419-ФЗ и отраслевых порядков);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spcBef>
                <a:spcPts val="50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Предполагается</a:t>
            </a:r>
            <a:r>
              <a:rPr lang="ru-RU" sz="27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 b="1" u="sng">
                <a:solidFill>
                  <a:srgbClr val="375F92"/>
                </a:solidFill>
                <a:latin typeface="Calibri" pitchFamily="34" charset="0"/>
              </a:rPr>
              <a:t>2 формы отчетности</a:t>
            </a:r>
            <a:r>
              <a:rPr lang="ru-RU" sz="2700" b="1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(1- по ГП ДС,</a:t>
            </a:r>
            <a:endParaRPr lang="ru-RU" sz="2700">
              <a:latin typeface="Calibri" pitchFamily="34" charset="0"/>
            </a:endParaRPr>
          </a:p>
          <a:p>
            <a:pPr marL="331788" indent="-319088">
              <a:lnSpc>
                <a:spcPts val="2913"/>
              </a:lnSpc>
              <a:tabLst>
                <a:tab pos="331788" algn="l"/>
                <a:tab pos="333375" algn="l"/>
              </a:tabLst>
            </a:pPr>
            <a:r>
              <a:rPr lang="ru-RU" sz="2700">
                <a:solidFill>
                  <a:srgbClr val="375F92"/>
                </a:solidFill>
                <a:latin typeface="Calibri" pitchFamily="34" charset="0"/>
              </a:rPr>
              <a:t>1 - по мониторингу «дорожных карт»);</a:t>
            </a:r>
            <a:endParaRPr lang="ru-RU" sz="27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2150" y="196850"/>
            <a:ext cx="7670800" cy="876300"/>
          </a:xfrm>
        </p:spPr>
        <p:txBody>
          <a:bodyPr lIns="0" tIns="13335" rIns="0" bIns="0">
            <a:spAutoFit/>
          </a:bodyPr>
          <a:lstStyle/>
          <a:p>
            <a:pPr marL="12700" algn="ctr"/>
            <a:r>
              <a:rPr lang="ru-RU" sz="2800" b="1" smtClean="0">
                <a:latin typeface="Calibri" pitchFamily="34" charset="0"/>
              </a:rPr>
              <a:t>Результаты актуализации федеральной</a:t>
            </a:r>
            <a:br>
              <a:rPr lang="ru-RU" sz="2800" b="1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методики паспортизации объектов и услуг</a:t>
            </a:r>
          </a:p>
        </p:txBody>
      </p:sp>
      <p:sp>
        <p:nvSpPr>
          <p:cNvPr id="4" name="object 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150" y="1717675"/>
            <a:ext cx="7732713" cy="4243388"/>
          </a:xfrm>
          <a:prstGeom prst="rect">
            <a:avLst/>
          </a:prstGeom>
        </p:spPr>
        <p:txBody>
          <a:bodyPr lIns="0" tIns="85725" rIns="0" bIns="0">
            <a:spAutoFit/>
          </a:bodyPr>
          <a:lstStyle/>
          <a:p>
            <a:pPr marL="331788" indent="-319088">
              <a:lnSpc>
                <a:spcPts val="2400"/>
              </a:lnSpc>
              <a:spcBef>
                <a:spcPts val="675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Изменены подходы к технологии оценки доступности  объектов и услуг: вместо замеров архитектурно-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125"/>
              </a:lnSpc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планировочных элементов на предмет соответствия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требованиям нормативно-технических документов –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  <a:tab pos="333375" algn="l"/>
              </a:tabLst>
            </a:pPr>
            <a:r>
              <a:rPr lang="ru-RU" sz="25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выявление значимых барьеров окружающей среды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(физических, информационных, организационных)</a:t>
            </a:r>
            <a:r>
              <a:rPr lang="ru-RU" sz="25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и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700"/>
              </a:lnSpc>
              <a:tabLst>
                <a:tab pos="331788" algn="l"/>
                <a:tab pos="333375" algn="l"/>
              </a:tabLst>
            </a:pPr>
            <a:r>
              <a:rPr lang="ru-RU" sz="25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путей их преодоления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;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spcBef>
                <a:spcPts val="675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Предусмотрена оценка доступности и управленческие  решения в отношении не для	5, а для</a:t>
            </a:r>
            <a:r>
              <a:rPr lang="ru-RU" sz="25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8 категорий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25"/>
              </a:lnSpc>
              <a:tabLst>
                <a:tab pos="331788" algn="l"/>
                <a:tab pos="333375" algn="l"/>
              </a:tabLst>
            </a:pPr>
            <a:r>
              <a:rPr lang="ru-RU" sz="2500" u="sng">
                <a:solidFill>
                  <a:srgbClr val="375F9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инвалидов</a:t>
            </a: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и других МГН;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700"/>
              </a:lnSpc>
              <a:spcBef>
                <a:spcPts val="113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Предложена</a:t>
            </a:r>
            <a:r>
              <a:rPr lang="ru-RU" sz="25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«дорожная карта» объекта</a:t>
            </a:r>
            <a:r>
              <a:rPr lang="ru-RU" sz="2500" b="1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(план</a:t>
            </a:r>
            <a:endParaRPr lang="ru-RU" sz="2500">
              <a:latin typeface="Calibri" pitchFamily="34" charset="0"/>
            </a:endParaRPr>
          </a:p>
          <a:p>
            <a:pPr marL="331788" indent="-319088">
              <a:lnSpc>
                <a:spcPts val="2400"/>
              </a:lnSpc>
              <a:spcBef>
                <a:spcPts val="275"/>
              </a:spcBef>
              <a:tabLst>
                <a:tab pos="331788" algn="l"/>
                <a:tab pos="333375" algn="l"/>
              </a:tabLst>
            </a:pPr>
            <a:r>
              <a:rPr lang="ru-RU" sz="2500">
                <a:solidFill>
                  <a:srgbClr val="375F92"/>
                </a:solidFill>
                <a:latin typeface="Calibri" pitchFamily="34" charset="0"/>
              </a:rPr>
              <a:t>поэтапного повышения уровня доступности объекта и  услуг) и</a:t>
            </a:r>
            <a:r>
              <a:rPr lang="ru-RU" sz="2500" u="sng">
                <a:solidFill>
                  <a:srgbClr val="375F92"/>
                </a:solidFill>
                <a:latin typeface="Calibri" pitchFamily="34" charset="0"/>
              </a:rPr>
              <a:t> </a:t>
            </a:r>
            <a:r>
              <a:rPr lang="ru-RU" sz="2500" b="1" u="sng">
                <a:solidFill>
                  <a:srgbClr val="375F92"/>
                </a:solidFill>
                <a:latin typeface="Calibri" pitchFamily="34" charset="0"/>
              </a:rPr>
              <a:t>порядок согласования решений с ООИ</a:t>
            </a:r>
            <a:endParaRPr lang="ru-RU" sz="25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115888"/>
            <a:ext cx="7905750" cy="779462"/>
          </a:xfrm>
        </p:spPr>
        <p:txBody>
          <a:bodyPr lIns="0" tIns="12700" rIns="0" bIns="0">
            <a:spAutoFit/>
          </a:bodyPr>
          <a:lstStyle/>
          <a:p>
            <a:pPr marL="12700" algn="ctr">
              <a:lnSpc>
                <a:spcPts val="2963"/>
              </a:lnSpc>
            </a:pPr>
            <a:r>
              <a:rPr lang="ru-RU" sz="2800" b="1" smtClean="0">
                <a:latin typeface="Calibri" pitchFamily="34" charset="0"/>
              </a:rPr>
              <a:t>Основные категории инвалидов и др. МГН – для</a:t>
            </a:r>
            <a:r>
              <a:rPr lang="ru-RU" sz="2800" smtClean="0">
                <a:latin typeface="Calibri" pitchFamily="34" charset="0"/>
              </a:rPr>
              <a:t/>
            </a:r>
            <a:br>
              <a:rPr lang="ru-RU" sz="2800" smtClean="0">
                <a:latin typeface="Calibri" pitchFamily="34" charset="0"/>
              </a:rPr>
            </a:br>
            <a:r>
              <a:rPr lang="ru-RU" sz="2800" b="1" smtClean="0">
                <a:latin typeface="Calibri" pitchFamily="34" charset="0"/>
              </a:rPr>
              <a:t>которых выявляются значимые барьеры</a:t>
            </a:r>
            <a:endParaRPr lang="ru-RU" sz="2800" smtClean="0">
              <a:latin typeface="Calibri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8975" y="827088"/>
            <a:ext cx="7461250" cy="422275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600">
                <a:solidFill>
                  <a:srgbClr val="1F487C"/>
                </a:solidFill>
                <a:latin typeface="Calibri" pitchFamily="34" charset="0"/>
              </a:rPr>
              <a:t>(физические, информационные и организационные)</a:t>
            </a:r>
            <a:endParaRPr lang="ru-RU" sz="2600">
              <a:latin typeface="Calibri" pitchFamily="34" charset="0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066800" y="1560513"/>
          <a:ext cx="7527925" cy="4999037"/>
        </p:xfrm>
        <a:graphic>
          <a:graphicData uri="http://schemas.openxmlformats.org/drawingml/2006/table">
            <a:tbl>
              <a:tblPr/>
              <a:tblGrid>
                <a:gridCol w="1714500"/>
                <a:gridCol w="2187575"/>
                <a:gridCol w="3625850"/>
              </a:tblGrid>
              <a:tr h="538163">
                <a:tc>
                  <a:txBody>
                    <a:bodyPr/>
                    <a:lstStyle/>
                    <a:p>
                      <a:pPr marL="193675" marR="0" lvl="0" indent="1588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Графическое  отображение</a:t>
                      </a:r>
                    </a:p>
                  </a:txBody>
                  <a:tcPr marL="0" marR="0" marT="1651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5613" marR="0" lvl="0" indent="103188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ts val="1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Буквенное  обозначение</a:t>
                      </a:r>
                    </a:p>
                  </a:txBody>
                  <a:tcPr marL="0" marR="0" marT="1651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955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МГН</a:t>
                      </a:r>
                    </a:p>
                  </a:txBody>
                  <a:tcPr marL="0" marR="0" marT="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88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7653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96925" marR="0" lvl="0" indent="20638" algn="l" defTabSz="914400" rtl="0" eaLnBrk="1" fontAlgn="base" latinLnBrk="0" hangingPunct="1">
                        <a:lnSpc>
                          <a:spcPts val="1950"/>
                        </a:lnSpc>
                        <a:spcBef>
                          <a:spcPts val="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передвигающиеся  на кресло-коляске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159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О-н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2763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30300" marR="0" lvl="0" indent="-369888" algn="l" defTabSz="914400" rtl="0" eaLnBrk="1" fontAlgn="base" latinLnBrk="0" hangingPunct="1">
                        <a:lnSpc>
                          <a:spcPts val="1950"/>
                        </a:lnSpc>
                        <a:spcBef>
                          <a:spcPts val="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поражение нижних  конечностей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222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28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О-в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2700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30300" marR="0" lvl="0" indent="-390525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поражение верхних  конечностей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41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С-п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2954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полное нарушение зрения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6513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слепота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1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28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С-ч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2763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447800" marR="0" lvl="0" indent="-841375" algn="l" defTabSz="914400" rtl="0" eaLnBrk="1" fontAlgn="base" latinLnBrk="0" hangingPunct="1">
                        <a:lnSpc>
                          <a:spcPts val="1950"/>
                        </a:lnSpc>
                        <a:spcBef>
                          <a:spcPts val="17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частичное нарушение  зрения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222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81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12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Г-п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2700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ts val="25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полное нарушение слуха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6513" marR="0" lvl="0" indent="0" algn="ct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глухота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381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9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28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Г-ч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2700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52575" marR="0" lvl="0" indent="-944563" algn="l" defTabSz="914400" rtl="0" eaLnBrk="1" fontAlgn="base" latinLnBrk="0" hangingPunct="1">
                        <a:lnSpc>
                          <a:spcPts val="1950"/>
                        </a:lnSpc>
                        <a:spcBef>
                          <a:spcPts val="15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частичное нарушение  слуха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968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286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1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6446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314450" marR="0" lvl="0" indent="-847725" algn="l" defTabSz="914400" rtl="0" eaLnBrk="1" fontAlgn="base" latinLnBrk="0" hangingPunct="1">
                        <a:lnSpc>
                          <a:spcPts val="1963"/>
                        </a:lnSpc>
                        <a:spcBef>
                          <a:spcPts val="16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нарушения умственного  развития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20955" marB="0" horzOverflow="overflow">
                    <a:lnL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39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002" name="object 5"/>
          <p:cNvSpPr>
            <a:spLocks noChangeArrowheads="1"/>
          </p:cNvSpPr>
          <p:nvPr/>
        </p:nvSpPr>
        <p:spPr bwMode="auto">
          <a:xfrm>
            <a:off x="1558925" y="2136775"/>
            <a:ext cx="715963" cy="593725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41003" name="object 6"/>
          <p:cNvSpPr>
            <a:spLocks noChangeArrowheads="1"/>
          </p:cNvSpPr>
          <p:nvPr/>
        </p:nvSpPr>
        <p:spPr bwMode="auto">
          <a:xfrm>
            <a:off x="1531938" y="2990850"/>
            <a:ext cx="765175" cy="59372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41004" name="object 7"/>
          <p:cNvSpPr>
            <a:spLocks noChangeArrowheads="1"/>
          </p:cNvSpPr>
          <p:nvPr/>
        </p:nvSpPr>
        <p:spPr bwMode="auto">
          <a:xfrm>
            <a:off x="1516063" y="4059238"/>
            <a:ext cx="790575" cy="604837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41005" name="object 8"/>
          <p:cNvSpPr>
            <a:spLocks noChangeArrowheads="1"/>
          </p:cNvSpPr>
          <p:nvPr/>
        </p:nvSpPr>
        <p:spPr bwMode="auto">
          <a:xfrm>
            <a:off x="1571625" y="5153025"/>
            <a:ext cx="690563" cy="560388"/>
          </a:xfrm>
          <a:prstGeom prst="rect">
            <a:avLst/>
          </a:prstGeom>
          <a:blipFill dpi="0" rotWithShape="1">
            <a:blip r:embed="rId5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41006" name="object 9"/>
          <p:cNvSpPr>
            <a:spLocks noChangeArrowheads="1"/>
          </p:cNvSpPr>
          <p:nvPr/>
        </p:nvSpPr>
        <p:spPr bwMode="auto">
          <a:xfrm>
            <a:off x="1571625" y="5992813"/>
            <a:ext cx="690563" cy="561975"/>
          </a:xfrm>
          <a:prstGeom prst="rect">
            <a:avLst/>
          </a:prstGeom>
          <a:blipFill dpi="0" rotWithShape="1">
            <a:blip r:embed="rId6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>
              <a:latin typeface="Trebuchet MS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82863" y="6534150"/>
            <a:ext cx="4378325" cy="228600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12700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1400" spc="-5" dirty="0">
                <a:solidFill>
                  <a:srgbClr val="1F487C"/>
                </a:solidFill>
                <a:latin typeface="Calibri"/>
                <a:cs typeface="Calibri"/>
              </a:rPr>
              <a:t>"</a:t>
            </a:r>
            <a:endParaRPr sz="1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425450"/>
            <a:ext cx="7643813" cy="444500"/>
          </a:xfrm>
        </p:spPr>
        <p:txBody>
          <a:bodyPr lIns="0" tIns="13335" rIns="0" bIns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ru-RU" sz="2800" b="1" smtClean="0">
                <a:latin typeface="Calibri" pitchFamily="34" charset="0"/>
              </a:rPr>
              <a:t>Приложение к Методике паспортизации</a:t>
            </a: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1987" name="object 3"/>
          <p:cNvSpPr>
            <a:spLocks/>
          </p:cNvSpPr>
          <p:nvPr/>
        </p:nvSpPr>
        <p:spPr bwMode="auto">
          <a:xfrm>
            <a:off x="611188" y="1773238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88" name="object 4"/>
          <p:cNvSpPr>
            <a:spLocks/>
          </p:cNvSpPr>
          <p:nvPr/>
        </p:nvSpPr>
        <p:spPr bwMode="auto">
          <a:xfrm>
            <a:off x="585788" y="6134100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0949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0949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89" name="object 5"/>
          <p:cNvSpPr>
            <a:spLocks/>
          </p:cNvSpPr>
          <p:nvPr/>
        </p:nvSpPr>
        <p:spPr bwMode="auto">
          <a:xfrm>
            <a:off x="595313" y="1763713"/>
            <a:ext cx="0" cy="4360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4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0" name="object 6"/>
          <p:cNvSpPr>
            <a:spLocks/>
          </p:cNvSpPr>
          <p:nvPr/>
        </p:nvSpPr>
        <p:spPr bwMode="auto">
          <a:xfrm>
            <a:off x="585788" y="1755775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0949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0949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1" name="object 7"/>
          <p:cNvSpPr>
            <a:spLocks/>
          </p:cNvSpPr>
          <p:nvPr/>
        </p:nvSpPr>
        <p:spPr bwMode="auto">
          <a:xfrm>
            <a:off x="2228850" y="1763713"/>
            <a:ext cx="0" cy="4360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265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265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2" name="object 8"/>
          <p:cNvSpPr>
            <a:spLocks/>
          </p:cNvSpPr>
          <p:nvPr/>
        </p:nvSpPr>
        <p:spPr bwMode="auto">
          <a:xfrm>
            <a:off x="620713" y="6091238"/>
            <a:ext cx="1582737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96" y="16509"/>
              </a:cxn>
              <a:cxn ang="0">
                <a:pos x="1583296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96" y="16509"/>
                </a:lnTo>
                <a:lnTo>
                  <a:pt x="1583296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3" name="object 9"/>
          <p:cNvSpPr>
            <a:spLocks/>
          </p:cNvSpPr>
          <p:nvPr/>
        </p:nvSpPr>
        <p:spPr bwMode="auto">
          <a:xfrm>
            <a:off x="628650" y="1798638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4" name="object 10"/>
          <p:cNvSpPr>
            <a:spLocks/>
          </p:cNvSpPr>
          <p:nvPr/>
        </p:nvSpPr>
        <p:spPr bwMode="auto">
          <a:xfrm>
            <a:off x="620713" y="1781175"/>
            <a:ext cx="1582737" cy="17463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96" y="16509"/>
              </a:cxn>
              <a:cxn ang="0">
                <a:pos x="1583296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96" y="16509"/>
                </a:lnTo>
                <a:lnTo>
                  <a:pt x="1583296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1995" name="object 11"/>
          <p:cNvSpPr>
            <a:spLocks/>
          </p:cNvSpPr>
          <p:nvPr/>
        </p:nvSpPr>
        <p:spPr bwMode="auto">
          <a:xfrm>
            <a:off x="2195513" y="1798638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25"/>
              </a:cxn>
            </a:cxnLst>
            <a:rect l="0" t="0" r="r" b="b"/>
            <a:pathLst>
              <a:path h="4293235">
                <a:moveTo>
                  <a:pt x="0" y="0"/>
                </a:moveTo>
                <a:lnTo>
                  <a:pt x="0" y="4292625"/>
                </a:lnTo>
              </a:path>
            </a:pathLst>
          </a:custGeom>
          <a:noFill/>
          <a:ln w="17018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748766" y="2085393"/>
            <a:ext cx="1245235" cy="3953510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Ме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500" b="1" spc="-4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500" b="1" spc="-2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а,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по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500" b="1" spc="-2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ляющая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объ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ек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тивизир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вать</a:t>
            </a:r>
            <a:r>
              <a:rPr sz="1500" b="1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endParaRPr sz="1500">
              <a:latin typeface="Calibri"/>
              <a:cs typeface="Calibri"/>
            </a:endParaRPr>
          </a:p>
          <a:p>
            <a:pPr marL="12700" marR="327660" fontAlgn="auto">
              <a:lnSpc>
                <a:spcPts val="1620"/>
              </a:lnSpc>
              <a:spcBef>
                <a:spcPts val="115"/>
              </a:spcBef>
              <a:spcAft>
                <a:spcPts val="0"/>
              </a:spcAft>
              <a:defRPr/>
            </a:pP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сис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те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ма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тизир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вать</a:t>
            </a:r>
            <a:r>
              <a:rPr sz="15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тупно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ть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объ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ек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1500" b="1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слу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15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пр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ио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ны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х</a:t>
            </a:r>
            <a:r>
              <a:rPr sz="15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ф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ерах</a:t>
            </a:r>
            <a:endParaRPr sz="1500">
              <a:latin typeface="Calibri"/>
              <a:cs typeface="Calibri"/>
            </a:endParaRPr>
          </a:p>
          <a:p>
            <a:pPr marL="12700" marR="578485" fontAlgn="auto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жизн</a:t>
            </a:r>
            <a:r>
              <a:rPr sz="1500" b="1" spc="-3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ея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1500" b="1" spc="-2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ль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ст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5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нва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ли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ов</a:t>
            </a:r>
            <a:r>
              <a:rPr sz="15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их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ма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лом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биль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ны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х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 г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р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упп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нас</a:t>
            </a:r>
            <a:r>
              <a:rPr sz="1500" b="1" spc="-2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лени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,</a:t>
            </a:r>
            <a:r>
              <a:rPr sz="15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endParaRPr sz="1500">
              <a:latin typeface="Calibri"/>
              <a:cs typeface="Calibri"/>
            </a:endParaRPr>
          </a:p>
          <a:p>
            <a:pPr marL="12700" fontAlgn="auto">
              <a:lnSpc>
                <a:spcPts val="15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во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з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1500" b="1" spc="-3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жн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сть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ю учета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регионал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ь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1500" b="1" spc="-1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й</a:t>
            </a:r>
            <a:r>
              <a:rPr sz="1500" b="1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FFFFFF"/>
                </a:solidFill>
                <a:latin typeface="Calibri"/>
                <a:cs typeface="Calibri"/>
              </a:rPr>
              <a:t>специфи</a:t>
            </a:r>
            <a:r>
              <a:rPr sz="1500" b="1" dirty="0">
                <a:solidFill>
                  <a:srgbClr val="FFFFFF"/>
                </a:solidFill>
                <a:latin typeface="Calibri"/>
                <a:cs typeface="Calibri"/>
              </a:rPr>
              <a:t>ки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2043113"/>
            <a:ext cx="6124575" cy="3836987"/>
          </a:xfrm>
          <a:prstGeom prst="rect">
            <a:avLst/>
          </a:prstGeom>
        </p:spPr>
        <p:txBody>
          <a:bodyPr lIns="0" tIns="97155" rIns="0" bIns="0">
            <a:spAutoFit/>
          </a:bodyPr>
          <a:lstStyle/>
          <a:p>
            <a:pPr marL="331788" indent="-319088">
              <a:lnSpc>
                <a:spcPct val="80000"/>
              </a:lnSpc>
              <a:spcBef>
                <a:spcPts val="763"/>
              </a:spcBef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800" b="1">
                <a:solidFill>
                  <a:srgbClr val="375F92"/>
                </a:solidFill>
                <a:latin typeface="Calibri" pitchFamily="34" charset="0"/>
              </a:rPr>
              <a:t>Паспорт доступности объекта и услуг  для инвалидов и других МГН</a:t>
            </a:r>
            <a:endParaRPr lang="ru-RU" sz="2800">
              <a:latin typeface="Calibri" pitchFamily="34" charset="0"/>
            </a:endParaRPr>
          </a:p>
          <a:p>
            <a:pPr marL="331788" indent="-319088">
              <a:spcBef>
                <a:spcPts val="25"/>
              </a:spcBef>
              <a:buFontTx/>
              <a:buChar char=""/>
              <a:tabLst>
                <a:tab pos="331788" algn="l"/>
              </a:tabLst>
            </a:pPr>
            <a:endParaRPr lang="ru-RU" sz="2600">
              <a:latin typeface="Times New Roman" pitchFamily="18" charset="0"/>
              <a:cs typeface="Times New Roman" pitchFamily="18" charset="0"/>
            </a:endParaRPr>
          </a:p>
          <a:p>
            <a:pPr marL="331788" indent="-319088">
              <a:lnSpc>
                <a:spcPts val="2375"/>
              </a:lnSpc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Результаты обследования на предмет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ct val="80000"/>
              </a:lnSpc>
              <a:spcBef>
                <a:spcPts val="263"/>
              </a:spcBef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доступности объекта и услуг для инвалидов и  других МГН (Приложение к Паспорту  доступности)</a:t>
            </a:r>
            <a:endParaRPr lang="ru-RU" sz="2200">
              <a:latin typeface="Calibri" pitchFamily="34" charset="0"/>
            </a:endParaRPr>
          </a:p>
          <a:p>
            <a:pPr marL="331788" indent="-319088">
              <a:spcBef>
                <a:spcPts val="50"/>
              </a:spcBef>
              <a:tabLst>
                <a:tab pos="331788" algn="l"/>
              </a:tabLst>
            </a:pPr>
            <a:endParaRPr lang="ru-RU" sz="3000">
              <a:latin typeface="Times New Roman" pitchFamily="18" charset="0"/>
              <a:cs typeface="Times New Roman" pitchFamily="18" charset="0"/>
            </a:endParaRPr>
          </a:p>
          <a:p>
            <a:pPr marL="331788" indent="-319088">
              <a:lnSpc>
                <a:spcPts val="2113"/>
              </a:lnSpc>
              <a:buClr>
                <a:srgbClr val="C0504D"/>
              </a:buClr>
              <a:buSzPct val="59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План мероприятий по поэтапному повышению  уровня доступности для инвалидов объекта и  предоставляемых услуг («дорожная карта»</a:t>
            </a:r>
            <a:endParaRPr lang="ru-RU" sz="2200">
              <a:latin typeface="Calibri" pitchFamily="34" charset="0"/>
            </a:endParaRPr>
          </a:p>
          <a:p>
            <a:pPr marL="331788" indent="-319088">
              <a:lnSpc>
                <a:spcPts val="2125"/>
              </a:lnSpc>
              <a:tabLst>
                <a:tab pos="331788" algn="l"/>
              </a:tabLst>
            </a:pPr>
            <a:r>
              <a:rPr lang="ru-RU" sz="2200" b="1">
                <a:solidFill>
                  <a:srgbClr val="375F92"/>
                </a:solidFill>
                <a:latin typeface="Calibri" pitchFamily="34" charset="0"/>
              </a:rPr>
              <a:t>объекта)</a:t>
            </a:r>
            <a:endParaRPr lang="ru-RU" sz="22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975" y="425450"/>
            <a:ext cx="7773988" cy="444500"/>
          </a:xfrm>
        </p:spPr>
        <p:txBody>
          <a:bodyPr lIns="0" tIns="13335" rIns="0" bIns="0" rtlCol="0">
            <a:spAutoFit/>
          </a:bodyPr>
          <a:lstStyle/>
          <a:p>
            <a:pPr marL="12700" algn="ctr" fontAlgn="auto">
              <a:spcBef>
                <a:spcPts val="105"/>
              </a:spcBef>
              <a:spcAft>
                <a:spcPts val="0"/>
              </a:spcAft>
              <a:defRPr/>
            </a:pPr>
            <a:r>
              <a:rPr sz="28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На</a:t>
            </a:r>
            <a:r>
              <a:rPr sz="28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sz="2800" b="1" spc="-1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действующе</a:t>
            </a:r>
            <a:r>
              <a:rPr lang="ru-RU" sz="2800" b="1" spc="-1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м </a:t>
            </a:r>
            <a:r>
              <a:rPr sz="2800" b="1" spc="-10" dirty="0" err="1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объекте</a:t>
            </a:r>
            <a:endParaRPr sz="2800" b="1" spc="-1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object 14"/>
          <p:cNvSpPr>
            <a:spLocks noGrp="1"/>
          </p:cNvSpPr>
          <p:nvPr>
            <p:ph type="ftr" sz="quarter" idx="11"/>
          </p:nvPr>
        </p:nvSpPr>
        <p:spPr>
          <a:xfrm>
            <a:off x="3028950" y="6457950"/>
            <a:ext cx="3086100" cy="161925"/>
          </a:xfrm>
        </p:spPr>
        <p:txBody>
          <a:bodyPr lIns="0" tIns="0" rIns="0" bIns="0" rtlCol="0">
            <a:spAutoFit/>
          </a:bodyPr>
          <a:lstStyle/>
          <a:p>
            <a:pPr marL="12700" fontAlgn="auto">
              <a:lnSpc>
                <a:spcPts val="1435"/>
              </a:lnSpc>
              <a:spcBef>
                <a:spcPts val="0"/>
              </a:spcBef>
              <a:spcAft>
                <a:spcPts val="0"/>
              </a:spcAft>
              <a:defRPr/>
            </a:pPr>
            <a:endParaRPr spc="-5" dirty="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43011" name="object 3"/>
          <p:cNvSpPr>
            <a:spLocks/>
          </p:cNvSpPr>
          <p:nvPr/>
        </p:nvSpPr>
        <p:spPr bwMode="auto">
          <a:xfrm>
            <a:off x="609600" y="1752600"/>
            <a:ext cx="1600200" cy="4343400"/>
          </a:xfrm>
          <a:custGeom>
            <a:avLst/>
            <a:gdLst/>
            <a:ahLst/>
            <a:cxnLst>
              <a:cxn ang="0">
                <a:pos x="0" y="4343400"/>
              </a:cxn>
              <a:cxn ang="0">
                <a:pos x="1600200" y="4343400"/>
              </a:cxn>
              <a:cxn ang="0">
                <a:pos x="1600200" y="0"/>
              </a:cxn>
              <a:cxn ang="0">
                <a:pos x="0" y="0"/>
              </a:cxn>
              <a:cxn ang="0">
                <a:pos x="0" y="4343400"/>
              </a:cxn>
            </a:cxnLst>
            <a:rect l="0" t="0" r="r" b="b"/>
            <a:pathLst>
              <a:path w="1600200" h="4343400">
                <a:moveTo>
                  <a:pt x="0" y="4343400"/>
                </a:moveTo>
                <a:lnTo>
                  <a:pt x="1600200" y="4343400"/>
                </a:lnTo>
                <a:lnTo>
                  <a:pt x="1600200" y="0"/>
                </a:lnTo>
                <a:lnTo>
                  <a:pt x="0" y="0"/>
                </a:lnTo>
                <a:lnTo>
                  <a:pt x="0" y="4343400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2" name="object 4"/>
          <p:cNvSpPr>
            <a:spLocks/>
          </p:cNvSpPr>
          <p:nvPr/>
        </p:nvSpPr>
        <p:spPr bwMode="auto">
          <a:xfrm>
            <a:off x="584200" y="6113463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10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3" name="object 5"/>
          <p:cNvSpPr>
            <a:spLocks/>
          </p:cNvSpPr>
          <p:nvPr/>
        </p:nvSpPr>
        <p:spPr bwMode="auto">
          <a:xfrm>
            <a:off x="592138" y="1743075"/>
            <a:ext cx="0" cy="43624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1180"/>
              </a:cxn>
            </a:cxnLst>
            <a:rect l="0" t="0" r="r" b="b"/>
            <a:pathLst>
              <a:path h="4361180">
                <a:moveTo>
                  <a:pt x="0" y="0"/>
                </a:moveTo>
                <a:lnTo>
                  <a:pt x="0" y="436118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4" name="object 6"/>
          <p:cNvSpPr>
            <a:spLocks/>
          </p:cNvSpPr>
          <p:nvPr/>
        </p:nvSpPr>
        <p:spPr bwMode="auto">
          <a:xfrm>
            <a:off x="584200" y="1735138"/>
            <a:ext cx="1651000" cy="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651000" y="0"/>
              </a:cxn>
            </a:cxnLst>
            <a:rect l="0" t="0" r="r" b="b"/>
            <a:pathLst>
              <a:path w="1651000">
                <a:moveTo>
                  <a:pt x="0" y="0"/>
                </a:moveTo>
                <a:lnTo>
                  <a:pt x="1651000" y="0"/>
                </a:lnTo>
              </a:path>
            </a:pathLst>
          </a:custGeom>
          <a:noFill/>
          <a:ln w="1650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5" name="object 7"/>
          <p:cNvSpPr>
            <a:spLocks/>
          </p:cNvSpPr>
          <p:nvPr/>
        </p:nvSpPr>
        <p:spPr bwMode="auto">
          <a:xfrm>
            <a:off x="2227263" y="1744663"/>
            <a:ext cx="0" cy="4359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60379"/>
              </a:cxn>
            </a:cxnLst>
            <a:rect l="0" t="0" r="r" b="b"/>
            <a:pathLst>
              <a:path h="4360545">
                <a:moveTo>
                  <a:pt x="0" y="0"/>
                </a:moveTo>
                <a:lnTo>
                  <a:pt x="0" y="4360379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6" name="object 8"/>
          <p:cNvSpPr>
            <a:spLocks/>
          </p:cNvSpPr>
          <p:nvPr/>
        </p:nvSpPr>
        <p:spPr bwMode="auto">
          <a:xfrm>
            <a:off x="617538" y="6070600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7" name="object 9"/>
          <p:cNvSpPr>
            <a:spLocks/>
          </p:cNvSpPr>
          <p:nvPr/>
        </p:nvSpPr>
        <p:spPr bwMode="auto">
          <a:xfrm>
            <a:off x="627063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929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8" name="object 10"/>
          <p:cNvSpPr>
            <a:spLocks/>
          </p:cNvSpPr>
          <p:nvPr/>
        </p:nvSpPr>
        <p:spPr bwMode="auto">
          <a:xfrm>
            <a:off x="617538" y="1762125"/>
            <a:ext cx="1584325" cy="15875"/>
          </a:xfrm>
          <a:custGeom>
            <a:avLst/>
            <a:gdLst/>
            <a:ahLst/>
            <a:cxnLst>
              <a:cxn ang="0">
                <a:pos x="0" y="16509"/>
              </a:cxn>
              <a:cxn ang="0">
                <a:pos x="1583220" y="16509"/>
              </a:cxn>
              <a:cxn ang="0">
                <a:pos x="1583220" y="0"/>
              </a:cxn>
              <a:cxn ang="0">
                <a:pos x="0" y="0"/>
              </a:cxn>
              <a:cxn ang="0">
                <a:pos x="0" y="16509"/>
              </a:cxn>
            </a:cxnLst>
            <a:rect l="0" t="0" r="r" b="b"/>
            <a:pathLst>
              <a:path w="1583689" h="16510">
                <a:moveTo>
                  <a:pt x="0" y="16509"/>
                </a:moveTo>
                <a:lnTo>
                  <a:pt x="1583220" y="16509"/>
                </a:lnTo>
                <a:lnTo>
                  <a:pt x="1583220" y="0"/>
                </a:lnTo>
                <a:lnTo>
                  <a:pt x="0" y="0"/>
                </a:lnTo>
                <a:lnTo>
                  <a:pt x="0" y="16509"/>
                </a:lnTo>
                <a:close/>
              </a:path>
            </a:pathLst>
          </a:custGeom>
          <a:solidFill>
            <a:srgbClr val="C0504D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43019" name="object 11"/>
          <p:cNvSpPr>
            <a:spLocks/>
          </p:cNvSpPr>
          <p:nvPr/>
        </p:nvSpPr>
        <p:spPr bwMode="auto">
          <a:xfrm>
            <a:off x="2192338" y="1778000"/>
            <a:ext cx="0" cy="429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92600"/>
              </a:cxn>
            </a:cxnLst>
            <a:rect l="0" t="0" r="r" b="b"/>
            <a:pathLst>
              <a:path h="4292600">
                <a:moveTo>
                  <a:pt x="0" y="0"/>
                </a:moveTo>
                <a:lnTo>
                  <a:pt x="0" y="4292600"/>
                </a:lnTo>
              </a:path>
            </a:pathLst>
          </a:custGeom>
          <a:noFill/>
          <a:ln w="16891">
            <a:solidFill>
              <a:srgbClr val="C0504D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2" name="object 12"/>
          <p:cNvSpPr txBox="1"/>
          <p:nvPr/>
        </p:nvSpPr>
        <p:spPr>
          <a:xfrm>
            <a:off x="800049" y="2072193"/>
            <a:ext cx="807720" cy="3947160"/>
          </a:xfrm>
          <a:prstGeom prst="rect">
            <a:avLst/>
          </a:prstGeom>
        </p:spPr>
        <p:txBody>
          <a:bodyPr vert="vert270" lIns="0" tIns="0" rIns="0" bIns="0">
            <a:spAutoFit/>
          </a:bodyPr>
          <a:lstStyle/>
          <a:p>
            <a:pPr marL="12700" fontAlgn="auto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Опр</a:t>
            </a:r>
            <a:r>
              <a:rPr sz="2800" b="1" spc="-50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800" b="1" spc="-5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ля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я</a:t>
            </a:r>
            <a:r>
              <a:rPr sz="2800" b="1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п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о </a:t>
            </a:r>
            <a:r>
              <a:rPr sz="2800" b="1" spc="-4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ж</a:t>
            </a:r>
            <a:r>
              <a:rPr sz="2800" b="1" spc="-20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ой</a:t>
            </a:r>
            <a:endParaRPr sz="2800">
              <a:latin typeface="Calibri"/>
              <a:cs typeface="Calibri"/>
            </a:endParaRPr>
          </a:p>
          <a:p>
            <a:pPr marL="127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из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40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ат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800" b="1" spc="-2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орий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М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ГН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441575" y="1762125"/>
            <a:ext cx="6021388" cy="3273425"/>
          </a:xfrm>
          <a:prstGeom prst="rect">
            <a:avLst/>
          </a:prstGeom>
        </p:spPr>
        <p:txBody>
          <a:bodyPr lIns="0" tIns="13335" rIns="0" bIns="0">
            <a:spAutoFit/>
          </a:bodyPr>
          <a:lstStyle/>
          <a:p>
            <a:pPr marL="331788" indent="-319088">
              <a:spcBef>
                <a:spcPts val="100"/>
              </a:spcBef>
              <a:buClr>
                <a:srgbClr val="C0504D"/>
              </a:buClr>
              <a:buSzPct val="60000"/>
              <a:buFont typeface="Wingdings" pitchFamily="2" charset="2"/>
              <a:buChar char=""/>
              <a:tabLst>
                <a:tab pos="331788" algn="l"/>
              </a:tabLst>
            </a:pPr>
            <a:r>
              <a:rPr lang="ru-RU" sz="2900" b="1">
                <a:solidFill>
                  <a:srgbClr val="375F92"/>
                </a:solidFill>
                <a:latin typeface="Calibri" pitchFamily="34" charset="0"/>
              </a:rPr>
              <a:t>определить форму обслуживания</a:t>
            </a:r>
            <a:endParaRPr lang="ru-RU" sz="2900">
              <a:latin typeface="Calibri" pitchFamily="34" charset="0"/>
            </a:endParaRPr>
          </a:p>
          <a:p>
            <a:pPr marL="331788" indent="-319088">
              <a:tabLst>
                <a:tab pos="331788" algn="l"/>
              </a:tabLst>
            </a:pPr>
            <a:r>
              <a:rPr lang="ru-RU" sz="2900">
                <a:solidFill>
                  <a:srgbClr val="375F92"/>
                </a:solidFill>
                <a:latin typeface="Calibri" pitchFamily="34" charset="0"/>
              </a:rPr>
              <a:t>(способ предоставления услуг):</a:t>
            </a:r>
            <a:endParaRPr lang="ru-RU" sz="29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70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800">
                <a:latin typeface="Calibri" pitchFamily="34" charset="0"/>
              </a:rPr>
              <a:t>- </a:t>
            </a:r>
            <a:r>
              <a:rPr lang="ru-RU" sz="2800" b="1">
                <a:solidFill>
                  <a:srgbClr val="943735"/>
                </a:solidFill>
                <a:latin typeface="Calibri" pitchFamily="34" charset="0"/>
              </a:rPr>
              <a:t>на объекте </a:t>
            </a:r>
            <a:r>
              <a:rPr lang="ru-RU" sz="2800">
                <a:solidFill>
                  <a:srgbClr val="375F92"/>
                </a:solidFill>
                <a:latin typeface="Calibri" pitchFamily="34" charset="0"/>
              </a:rPr>
              <a:t>(по варианту «А»	или  по варианту «Б» );</a:t>
            </a:r>
            <a:endParaRPr lang="ru-RU" sz="28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70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800" b="1">
                <a:solidFill>
                  <a:srgbClr val="943735"/>
                </a:solidFill>
                <a:latin typeface="Calibri" pitchFamily="34" charset="0"/>
              </a:rPr>
              <a:t>- на дому </a:t>
            </a:r>
            <a:r>
              <a:rPr lang="ru-RU" sz="2800">
                <a:solidFill>
                  <a:srgbClr val="375F92"/>
                </a:solidFill>
                <a:latin typeface="Calibri" pitchFamily="34" charset="0"/>
              </a:rPr>
              <a:t>(ином месте пребывания</a:t>
            </a:r>
            <a:endParaRPr lang="ru-RU" sz="2800">
              <a:latin typeface="Calibri" pitchFamily="34" charset="0"/>
            </a:endParaRPr>
          </a:p>
          <a:p>
            <a:pPr marL="331788" indent="-319088">
              <a:tabLst>
                <a:tab pos="331788" algn="l"/>
              </a:tabLst>
            </a:pPr>
            <a:r>
              <a:rPr lang="ru-RU" sz="2800">
                <a:solidFill>
                  <a:srgbClr val="375F92"/>
                </a:solidFill>
                <a:latin typeface="Calibri" pitchFamily="34" charset="0"/>
              </a:rPr>
              <a:t>инвалидов);</a:t>
            </a:r>
            <a:endParaRPr lang="ru-RU" sz="2800">
              <a:latin typeface="Calibri" pitchFamily="34" charset="0"/>
            </a:endParaRPr>
          </a:p>
          <a:p>
            <a:pPr marL="652463" lvl="1" indent="-273050">
              <a:spcBef>
                <a:spcPts val="600"/>
              </a:spcBef>
              <a:buClr>
                <a:srgbClr val="4F81BC"/>
              </a:buClr>
              <a:buSzPct val="70000"/>
              <a:buFont typeface="Wingdings 2" pitchFamily="18" charset="2"/>
              <a:buChar char=""/>
              <a:tabLst>
                <a:tab pos="331788" algn="l"/>
              </a:tabLst>
            </a:pPr>
            <a:r>
              <a:rPr lang="ru-RU" sz="2800" b="1">
                <a:solidFill>
                  <a:srgbClr val="943735"/>
                </a:solidFill>
                <a:latin typeface="Calibri" pitchFamily="34" charset="0"/>
              </a:rPr>
              <a:t>- дистанционно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1831</Words>
  <Application>Microsoft Office PowerPoint</Application>
  <PresentationFormat>Экран (4:3)</PresentationFormat>
  <Paragraphs>376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34</vt:i4>
      </vt:variant>
    </vt:vector>
  </HeadingPairs>
  <TitlesOfParts>
    <vt:vector size="52" baseType="lpstr">
      <vt:lpstr>Calibri</vt:lpstr>
      <vt:lpstr>Arial</vt:lpstr>
      <vt:lpstr>Calibri Light</vt:lpstr>
      <vt:lpstr>Wingdings 2</vt:lpstr>
      <vt:lpstr>Trebuchet MS</vt:lpstr>
      <vt:lpstr>Wingdings 3</vt:lpstr>
      <vt:lpstr>Wingdings</vt:lpstr>
      <vt:lpstr>Times New Roman</vt:lpstr>
      <vt:lpstr>Palatino Linotype</vt:lpstr>
      <vt:lpstr>HDOfficeLightV0</vt:lpstr>
      <vt:lpstr>Аспект</vt:lpstr>
      <vt:lpstr>HDOfficeLightV0</vt:lpstr>
      <vt:lpstr>HDOfficeLightV0</vt:lpstr>
      <vt:lpstr>Аспект</vt:lpstr>
      <vt:lpstr>Аспект</vt:lpstr>
      <vt:lpstr>Аспект</vt:lpstr>
      <vt:lpstr>Аспект</vt:lpstr>
      <vt:lpstr>Аспект</vt:lpstr>
      <vt:lpstr>ОРГАНИЗАЦИЯ И МЕТОДИКА  ПАСПОРТИЗАЦИИ И КЛАССИФИКАЦИИ  ОБЪЕКТОВ И УСЛУГ В ПРИОРИТЕТНЫХ СФЕРАХ  ЖИЗНЕДЕЯТЕЛЬНОСТИ ИНВАЛИДОВ И ДРУГИХ  МГН. (АКТУАЛИЗИРОВАННАЯ ВЕРСИЯ)</vt:lpstr>
      <vt:lpstr>Целевая программа «Доступная  среда» 2012- 2020 гг. </vt:lpstr>
      <vt:lpstr>Наше законодательство</vt:lpstr>
      <vt:lpstr>Слайд 4</vt:lpstr>
      <vt:lpstr>Результаты актуализации федеральной методики паспортизации объектов и услуг</vt:lpstr>
      <vt:lpstr>Результаты актуализации федеральной методики паспортизации объектов и услуг</vt:lpstr>
      <vt:lpstr>Основные категории инвалидов и др. МГН – для которых выявляются значимые барьеры</vt:lpstr>
      <vt:lpstr>Приложение к Методике паспортизации</vt:lpstr>
      <vt:lpstr>На действующем объекте</vt:lpstr>
      <vt:lpstr>При выборе формы обслуживания инвалидов и других МГН – на объекте</vt:lpstr>
      <vt:lpstr>Оценка состояния доступности (одно из решений)</vt:lpstr>
      <vt:lpstr>Оценка состояния (уровня) доступности объекта и предоставляемых услуг</vt:lpstr>
      <vt:lpstr>Оценка состояния (уровня) доступности объекта и предоставляемых услуг</vt:lpstr>
      <vt:lpstr>Согласно отраслевым порядкам обеспечения доступности объектов и услуг</vt:lpstr>
      <vt:lpstr>Структура ПАСПОРТА ДОСТУПНОСТИ (и Реестра ОСИ - по актуализированной методике)</vt:lpstr>
      <vt:lpstr>Объект социальной инфраструктуры (ОСИ)</vt:lpstr>
      <vt:lpstr>Слайд 17</vt:lpstr>
      <vt:lpstr>Слайд 18</vt:lpstr>
      <vt:lpstr>ПАСПОРТ ДОСТУПНОСТИ ОБЪЕКТА</vt:lpstr>
      <vt:lpstr>Состав Комиссии по паспортизации</vt:lpstr>
      <vt:lpstr>Состав Комиссии по паспортизации</vt:lpstr>
      <vt:lpstr>График работы Комиссии по паспортизации</vt:lpstr>
      <vt:lpstr>График работы Комиссии по паспортизации</vt:lpstr>
      <vt:lpstr>АРЕНДУЕМЫЕ ОБЪЕКТЫ (здания и помещения)</vt:lpstr>
      <vt:lpstr>Координатор работ по паспортизации   объектов и услуг в субъекте РФ</vt:lpstr>
      <vt:lpstr>«Дорожная карта» объекта – мероприятия направлены:</vt:lpstr>
      <vt:lpstr>Учитывается при разработке и реализации</vt:lpstr>
      <vt:lpstr>Обязательно согласование с полномочным</vt:lpstr>
      <vt:lpstr>Этапы и виды работ по обеспечению  доступности объекта и услуг</vt:lpstr>
      <vt:lpstr>Этапы и виды работ по обеспечению  доступности объекта и услуг</vt:lpstr>
      <vt:lpstr>Этапы и виды работ по обеспечению  доступности объекта и услуг</vt:lpstr>
      <vt:lpstr>Динамика состояния доступности объекта и услуг для инвалидов и других МГН</vt:lpstr>
      <vt:lpstr>Исполнение Плана мероприятий («дорожной карты» объекта) – учитывать:</vt:lpstr>
      <vt:lpstr>Исполнение «дорожной Карты» объекта»  (с учетом реализованных решений)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разработки и оформления паспорта доступности объекта; разработка и обоснование управленческого решения по обеспечению доступности объекта и услуг.  Представление и экспресс-апробация проекта федеральной методики паспортизации объектов и услуг, подготовка предложений в Минтруд России.</dc:title>
  <dc:creator>Татьяна</dc:creator>
  <cp:lastModifiedBy>economic8</cp:lastModifiedBy>
  <cp:revision>14</cp:revision>
  <dcterms:created xsi:type="dcterms:W3CDTF">2017-09-18T20:49:30Z</dcterms:created>
  <dcterms:modified xsi:type="dcterms:W3CDTF">2018-01-26T08:25:28Z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2016-12-01T00:00:00Z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2017-09-18T00:00:00Z</vt:filetime>
  </property>
</Properties>
</file>