
<file path=[Content_Types].xml><?xml version="1.0" encoding="utf-8"?>
<Types xmlns="http://schemas.openxmlformats.org/package/2006/content-types">
  <Default ContentType="image/png" Extension="png"/>
  <Default ContentType="image/x-emf" Extension="emf"/>
  <Default ContentType="image/jpeg" Extension="jpeg"/>
  <Default ContentType="application/vnd.openxmlformats-package.relationships+xml" Extension="rels"/>
  <Default ContentType="application/xml" Extension="xml"/>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78" r:id="rId3"/>
    <p:sldId id="274" r:id="rId4"/>
    <p:sldId id="279" r:id="rId5"/>
    <p:sldId id="275" r:id="rId6"/>
    <p:sldId id="276" r:id="rId7"/>
    <p:sldId id="277" r:id="rId8"/>
    <p:sldId id="258" r:id="rId9"/>
    <p:sldId id="280" r:id="rId10"/>
    <p:sldId id="262" r:id="rId11"/>
    <p:sldId id="263" r:id="rId12"/>
    <p:sldId id="264" r:id="rId13"/>
    <p:sldId id="270" r:id="rId14"/>
    <p:sldId id="267" r:id="rId15"/>
    <p:sldId id="268" r:id="rId16"/>
    <p:sldId id="266" r:id="rId17"/>
    <p:sldId id="273" r:id="rId1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7F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67019" autoAdjust="0"/>
  </p:normalViewPr>
  <p:slideViewPr>
    <p:cSldViewPr snapToGrid="0" showGuides="1">
      <p:cViewPr varScale="1">
        <p:scale>
          <a:sx n="85" d="100"/>
          <a:sy n="85" d="100"/>
        </p:scale>
        <p:origin x="222" y="60"/>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01C784-326B-4899-BB63-022DCBDEE094}" type="datetimeFigureOut">
              <a:rPr lang="ru-RU" smtClean="0"/>
              <a:t>01.09.2023</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0970BF4-22B6-4D80-A7D8-891C417E1AEB}" type="slidenum">
              <a:rPr lang="ru-RU" smtClean="0"/>
              <a:t>‹#›</a:t>
            </a:fld>
            <a:endParaRPr lang="ru-RU"/>
          </a:p>
        </p:txBody>
      </p:sp>
    </p:spTree>
    <p:extLst>
      <p:ext uri="{BB962C8B-B14F-4D97-AF65-F5344CB8AC3E}">
        <p14:creationId xmlns:p14="http://schemas.microsoft.com/office/powerpoint/2010/main" val="1920025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dirty="0" smtClean="0">
                <a:latin typeface="Times New Roman" panose="02020603050405020304" pitchFamily="18" charset="0"/>
                <a:cs typeface="Times New Roman" panose="02020603050405020304" pitchFamily="18" charset="0"/>
              </a:rPr>
              <a:t>Проект направлен на благоустройство сценической площадки, которая придаст эстетический вид набережной нашего города.</a:t>
            </a:r>
            <a:br>
              <a:rPr lang="ru-RU" sz="1200" b="1" dirty="0" smtClean="0">
                <a:latin typeface="Times New Roman" panose="02020603050405020304" pitchFamily="18" charset="0"/>
                <a:cs typeface="Times New Roman" panose="02020603050405020304" pitchFamily="18" charset="0"/>
              </a:rPr>
            </a:br>
            <a:r>
              <a:rPr lang="ru-RU" sz="1200" b="1" dirty="0" smtClean="0">
                <a:latin typeface="Times New Roman" panose="02020603050405020304" pitchFamily="18" charset="0"/>
                <a:cs typeface="Times New Roman" panose="02020603050405020304" pitchFamily="18" charset="0"/>
              </a:rPr>
              <a:t>Позволит с интересом проводить летние дни и вечера всем жителям.</a:t>
            </a:r>
            <a:br>
              <a:rPr lang="ru-RU" sz="1200" b="1" dirty="0" smtClean="0">
                <a:latin typeface="Times New Roman" panose="02020603050405020304" pitchFamily="18" charset="0"/>
                <a:cs typeface="Times New Roman" panose="02020603050405020304" pitchFamily="18" charset="0"/>
              </a:rPr>
            </a:br>
            <a:r>
              <a:rPr lang="ru-RU" sz="1200" b="1" dirty="0" smtClean="0">
                <a:latin typeface="Times New Roman" panose="02020603050405020304" pitchFamily="18" charset="0"/>
                <a:cs typeface="Times New Roman" panose="02020603050405020304" pitchFamily="18" charset="0"/>
              </a:rPr>
              <a:t>Установка сцены на имеющихся площадках города материально затратное мероприятие. Установка - сборка, охрана, разборка, доставка к месту использования и обратно, подключение и установка уличного звукового оборудования, освещения и т.д. материально затратное мероприятие для самодеятельных коллективов.</a:t>
            </a:r>
            <a:br>
              <a:rPr lang="ru-RU" sz="1200" b="1" dirty="0" smtClean="0">
                <a:latin typeface="Times New Roman" panose="02020603050405020304" pitchFamily="18" charset="0"/>
                <a:cs typeface="Times New Roman" panose="02020603050405020304" pitchFamily="18" charset="0"/>
              </a:rPr>
            </a:br>
            <a:r>
              <a:rPr lang="ru-RU" sz="1200" b="1" dirty="0" smtClean="0">
                <a:latin typeface="Times New Roman" panose="02020603050405020304" pitchFamily="18" charset="0"/>
                <a:cs typeface="Times New Roman" panose="02020603050405020304" pitchFamily="18" charset="0"/>
              </a:rPr>
              <a:t>Из-за неустойчивой погоды, во время мероприятий, приходится думать о защите музыкальной аппаратуры, выступающих, ведущих, и даже гостей, которые приезжают посмотреть на наши праздники, а иногда и отменять/переносить сами мероприятия. </a:t>
            </a:r>
            <a:br>
              <a:rPr lang="ru-RU" sz="1200" b="1" dirty="0" smtClean="0">
                <a:latin typeface="Times New Roman" panose="02020603050405020304" pitchFamily="18" charset="0"/>
                <a:cs typeface="Times New Roman" panose="02020603050405020304" pitchFamily="18" charset="0"/>
              </a:rPr>
            </a:br>
            <a:r>
              <a:rPr lang="ru-RU" sz="1200" b="1" dirty="0" smtClean="0">
                <a:latin typeface="Times New Roman" panose="02020603050405020304" pitchFamily="18" charset="0"/>
                <a:cs typeface="Times New Roman" panose="02020603050405020304" pitchFamily="18" charset="0"/>
              </a:rPr>
              <a:t>В связи с этим существует острая необходимость в строительстве </a:t>
            </a:r>
            <a:r>
              <a:rPr lang="ru-RU" sz="1200" b="1" dirty="0" smtClean="0">
                <a:latin typeface="Times New Roman" panose="02020603050405020304" pitchFamily="18" charset="0"/>
                <a:cs typeface="Times New Roman" panose="02020603050405020304" pitchFamily="18" charset="0"/>
              </a:rPr>
              <a:t>крытой </a:t>
            </a:r>
            <a:r>
              <a:rPr lang="ru-RU" sz="1200" b="1" dirty="0" smtClean="0">
                <a:latin typeface="Times New Roman" panose="02020603050405020304" pitchFamily="18" charset="0"/>
                <a:cs typeface="Times New Roman" panose="02020603050405020304" pitchFamily="18" charset="0"/>
              </a:rPr>
              <a:t>стационарной сцены. </a:t>
            </a:r>
            <a:br>
              <a:rPr lang="ru-RU" sz="1200" b="1" dirty="0" smtClean="0">
                <a:latin typeface="Times New Roman" panose="02020603050405020304" pitchFamily="18" charset="0"/>
                <a:cs typeface="Times New Roman" panose="02020603050405020304" pitchFamily="18" charset="0"/>
              </a:rPr>
            </a:br>
            <a:r>
              <a:rPr lang="ru-RU" sz="1200" b="1" dirty="0" smtClean="0">
                <a:latin typeface="Times New Roman" panose="02020603050405020304" pitchFamily="18" charset="0"/>
                <a:cs typeface="Times New Roman" panose="02020603050405020304" pitchFamily="18" charset="0"/>
              </a:rPr>
              <a:t>Часть музыкального оборудования используемое на мероприятиях находится в частных руках, соответственно увеличиваются расходы для любого события.</a:t>
            </a:r>
            <a:br>
              <a:rPr lang="ru-RU" sz="1200" b="1" dirty="0" smtClean="0">
                <a:latin typeface="Times New Roman" panose="02020603050405020304" pitchFamily="18" charset="0"/>
                <a:cs typeface="Times New Roman" panose="02020603050405020304" pitchFamily="18" charset="0"/>
              </a:rPr>
            </a:br>
            <a:r>
              <a:rPr lang="ru-RU" sz="1200" b="1" dirty="0" smtClean="0">
                <a:latin typeface="Times New Roman" panose="02020603050405020304" pitchFamily="18" charset="0"/>
                <a:cs typeface="Times New Roman" panose="02020603050405020304" pitchFamily="18" charset="0"/>
              </a:rPr>
              <a:t>Особой поддержкой нашей инициативной группы пользуется самодеятельное художественное и музыкальное творчество. </a:t>
            </a:r>
            <a:br>
              <a:rPr lang="ru-RU" sz="1200" b="1" dirty="0" smtClean="0">
                <a:latin typeface="Times New Roman" panose="02020603050405020304" pitchFamily="18" charset="0"/>
                <a:cs typeface="Times New Roman" panose="02020603050405020304" pitchFamily="18" charset="0"/>
              </a:rPr>
            </a:br>
            <a:r>
              <a:rPr lang="ru-RU" sz="1200" b="1" dirty="0" smtClean="0">
                <a:latin typeface="Times New Roman" panose="02020603050405020304" pitchFamily="18" charset="0"/>
                <a:cs typeface="Times New Roman" panose="02020603050405020304" pitchFamily="18" charset="0"/>
              </a:rPr>
              <a:t>Музыкальные группы «Обратная сторона» и «Ермак» образованные более 20 лет назад, являются наставниками многих молодежных групп города, помогая им развивать таланты, привлекая ребят к участию в концертной деятельности.  </a:t>
            </a:r>
            <a:br>
              <a:rPr lang="ru-RU" sz="1200" b="1" dirty="0" smtClean="0">
                <a:latin typeface="Times New Roman" panose="02020603050405020304" pitchFamily="18" charset="0"/>
                <a:cs typeface="Times New Roman" panose="02020603050405020304" pitchFamily="18" charset="0"/>
              </a:rPr>
            </a:br>
            <a:r>
              <a:rPr lang="ru-RU" sz="1200" b="1" dirty="0" smtClean="0">
                <a:latin typeface="Times New Roman" panose="02020603050405020304" pitchFamily="18" charset="0"/>
                <a:cs typeface="Times New Roman" panose="02020603050405020304" pitchFamily="18" charset="0"/>
              </a:rPr>
              <a:t>Только за последний год на их базе создано два творческих коллектива «</a:t>
            </a:r>
            <a:r>
              <a:rPr lang="en-US" sz="1200" b="1" dirty="0" smtClean="0">
                <a:latin typeface="Times New Roman" panose="02020603050405020304" pitchFamily="18" charset="0"/>
                <a:cs typeface="Times New Roman" panose="02020603050405020304" pitchFamily="18" charset="0"/>
              </a:rPr>
              <a:t>FOREST BAND</a:t>
            </a:r>
            <a:r>
              <a:rPr lang="ru-RU" sz="1200" b="1" dirty="0" smtClean="0">
                <a:latin typeface="Times New Roman" panose="02020603050405020304" pitchFamily="18" charset="0"/>
                <a:cs typeface="Times New Roman" panose="02020603050405020304" pitchFamily="18" charset="0"/>
              </a:rPr>
              <a:t>» – 35+, «</a:t>
            </a:r>
            <a:r>
              <a:rPr lang="en-US" sz="1200" b="1" dirty="0" err="1" smtClean="0">
                <a:latin typeface="Times New Roman" panose="02020603050405020304" pitchFamily="18" charset="0"/>
                <a:cs typeface="Times New Roman" panose="02020603050405020304" pitchFamily="18" charset="0"/>
              </a:rPr>
              <a:t>StritG</a:t>
            </a:r>
            <a:r>
              <a:rPr lang="en-US" sz="1200" b="1" dirty="0" smtClean="0">
                <a:latin typeface="Times New Roman" panose="02020603050405020304" pitchFamily="18" charset="0"/>
                <a:cs typeface="Times New Roman" panose="02020603050405020304" pitchFamily="18" charset="0"/>
              </a:rPr>
              <a:t> BAND</a:t>
            </a:r>
            <a:r>
              <a:rPr lang="ru-RU" sz="1200" b="1" dirty="0" smtClean="0">
                <a:latin typeface="Times New Roman" panose="02020603050405020304" pitchFamily="18" charset="0"/>
                <a:cs typeface="Times New Roman" panose="02020603050405020304" pitchFamily="18" charset="0"/>
              </a:rPr>
              <a:t>» - 15+.</a:t>
            </a:r>
            <a:br>
              <a:rPr lang="ru-RU" sz="1200" b="1" dirty="0" smtClean="0">
                <a:latin typeface="Times New Roman" panose="02020603050405020304" pitchFamily="18" charset="0"/>
                <a:cs typeface="Times New Roman" panose="02020603050405020304" pitchFamily="18" charset="0"/>
              </a:rPr>
            </a:br>
            <a:r>
              <a:rPr lang="ru-RU" sz="1200" b="1" dirty="0" smtClean="0">
                <a:latin typeface="Times New Roman" panose="02020603050405020304" pitchFamily="18" charset="0"/>
                <a:cs typeface="Times New Roman" panose="02020603050405020304" pitchFamily="18" charset="0"/>
              </a:rPr>
              <a:t>Для полноценной работы различных коллективов и выступления на праздничных мероприятиях высокого уровня необходимы денежные средства для строительства летней сцены, со звуковым оборудованием и освещением.</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ru-RU" dirty="0"/>
          </a:p>
        </p:txBody>
      </p:sp>
      <p:sp>
        <p:nvSpPr>
          <p:cNvPr id="4" name="Номер слайда 3"/>
          <p:cNvSpPr>
            <a:spLocks noGrp="1"/>
          </p:cNvSpPr>
          <p:nvPr>
            <p:ph type="sldNum" sz="quarter" idx="10"/>
          </p:nvPr>
        </p:nvSpPr>
        <p:spPr/>
        <p:txBody>
          <a:bodyPr/>
          <a:lstStyle/>
          <a:p>
            <a:fld id="{90970BF4-22B6-4D80-A7D8-891C417E1AEB}" type="slidenum">
              <a:rPr lang="ru-RU" smtClean="0"/>
              <a:t>3</a:t>
            </a:fld>
            <a:endParaRPr lang="ru-RU"/>
          </a:p>
        </p:txBody>
      </p:sp>
    </p:spTree>
    <p:extLst>
      <p:ext uri="{BB962C8B-B14F-4D97-AF65-F5344CB8AC3E}">
        <p14:creationId xmlns:p14="http://schemas.microsoft.com/office/powerpoint/2010/main" val="38756019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0970BF4-22B6-4D80-A7D8-891C417E1AEB}" type="slidenum">
              <a:rPr lang="ru-RU" smtClean="0"/>
              <a:t>4</a:t>
            </a:fld>
            <a:endParaRPr lang="ru-RU"/>
          </a:p>
        </p:txBody>
      </p:sp>
    </p:spTree>
    <p:extLst>
      <p:ext uri="{BB962C8B-B14F-4D97-AF65-F5344CB8AC3E}">
        <p14:creationId xmlns:p14="http://schemas.microsoft.com/office/powerpoint/2010/main" val="895768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b="1" dirty="0" smtClean="0">
                <a:latin typeface="Times New Roman" panose="02020603050405020304" pitchFamily="18" charset="0"/>
                <a:cs typeface="Times New Roman" panose="02020603050405020304" pitchFamily="18" charset="0"/>
              </a:rPr>
              <a:t>Активность горожан, объединенных общими интересами для решения проблем, является одним из наиболее важных условий развития города. Сегодня ни один город в развитых странах не способен решить проблемы без активного вовлечения и участия населения. Главный ресурс города – люди, их ум и творческие способности.</a:t>
            </a:r>
            <a:r>
              <a:rPr lang="ru-RU" sz="4000" b="1" dirty="0" smtClean="0">
                <a:latin typeface="Times New Roman" panose="02020603050405020304" pitchFamily="18" charset="0"/>
                <a:cs typeface="Times New Roman" panose="02020603050405020304" pitchFamily="18" charset="0"/>
              </a:rPr>
              <a:t/>
            </a:r>
            <a:br>
              <a:rPr lang="ru-RU" sz="4000" b="1" dirty="0" smtClean="0">
                <a:latin typeface="Times New Roman" panose="02020603050405020304" pitchFamily="18" charset="0"/>
                <a:cs typeface="Times New Roman" panose="02020603050405020304" pitchFamily="18" charset="0"/>
              </a:rPr>
            </a:br>
            <a:r>
              <a:rPr lang="ru-RU" b="1" dirty="0" smtClean="0">
                <a:latin typeface="Times New Roman" panose="02020603050405020304" pitchFamily="18" charset="0"/>
                <a:cs typeface="Times New Roman" panose="02020603050405020304" pitchFamily="18" charset="0"/>
              </a:rPr>
              <a:t>И в этом плане у нас есть свои предложения. Например, мы зачастую делаем красиво только парадную часть тех или иных строений, жилых комплексов, городских кварталов. Мы хотели бы усилить акцент именно на общегородской среде, доступной всем жителям. Может быть, там, где не ходят туристы, но отдыхаем мы с вами?</a:t>
            </a:r>
            <a:r>
              <a:rPr lang="ru-RU" sz="4000" b="1" dirty="0" smtClean="0">
                <a:latin typeface="Times New Roman" panose="02020603050405020304" pitchFamily="18" charset="0"/>
                <a:cs typeface="Times New Roman" panose="02020603050405020304" pitchFamily="18" charset="0"/>
              </a:rPr>
              <a:t/>
            </a:r>
            <a:br>
              <a:rPr lang="ru-RU" sz="4000" b="1" dirty="0" smtClean="0">
                <a:latin typeface="Times New Roman" panose="02020603050405020304" pitchFamily="18" charset="0"/>
                <a:cs typeface="Times New Roman" panose="02020603050405020304" pitchFamily="18" charset="0"/>
              </a:rPr>
            </a:br>
            <a:r>
              <a:rPr lang="ru-RU" b="1" dirty="0" smtClean="0">
                <a:latin typeface="Times New Roman" panose="02020603050405020304" pitchFamily="18" charset="0"/>
                <a:cs typeface="Times New Roman" panose="02020603050405020304" pitchFamily="18" charset="0"/>
              </a:rPr>
              <a:t>Но все мы понимаем, что есть глобальные задачи, требующие своей реализации несколько лет, а порой и десятилетий. А есть так называемые маленькие добрые дела, не требующие много времени и значительных затрат, но которые очень сильно могут повлиять на то, чтобы людям было комфортно жить в нашем прекрасном городе.</a:t>
            </a:r>
            <a:endParaRPr lang="ru-RU" sz="4000" b="1" cap="none" spc="0" dirty="0" smtClean="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90970BF4-22B6-4D80-A7D8-891C417E1AEB}" type="slidenum">
              <a:rPr lang="ru-RU" smtClean="0"/>
              <a:t>5</a:t>
            </a:fld>
            <a:endParaRPr lang="ru-RU"/>
          </a:p>
        </p:txBody>
      </p:sp>
    </p:spTree>
    <p:extLst>
      <p:ext uri="{BB962C8B-B14F-4D97-AF65-F5344CB8AC3E}">
        <p14:creationId xmlns:p14="http://schemas.microsoft.com/office/powerpoint/2010/main" val="5319122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0970BF4-22B6-4D80-A7D8-891C417E1AEB}" type="slidenum">
              <a:rPr lang="ru-RU" smtClean="0"/>
              <a:t>8</a:t>
            </a:fld>
            <a:endParaRPr lang="ru-RU"/>
          </a:p>
        </p:txBody>
      </p:sp>
    </p:spTree>
    <p:extLst>
      <p:ext uri="{BB962C8B-B14F-4D97-AF65-F5344CB8AC3E}">
        <p14:creationId xmlns:p14="http://schemas.microsoft.com/office/powerpoint/2010/main" val="19672549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smtClean="0">
                <a:solidFill>
                  <a:srgbClr val="00B050"/>
                </a:solidFill>
                <a:latin typeface="Arial" panose="020B0604020202020204" pitchFamily="34" charset="0"/>
                <a:cs typeface="Arial" panose="020B0604020202020204" pitchFamily="34" charset="0"/>
              </a:rPr>
              <a:t>«Информационные технологии играют важную роль в благоустройстве современных городских пространств. Умное видеонаблюдение, </a:t>
            </a:r>
            <a:r>
              <a:rPr lang="ru-RU" sz="1200" dirty="0" err="1" smtClean="0">
                <a:solidFill>
                  <a:srgbClr val="00B050"/>
                </a:solidFill>
                <a:latin typeface="Arial" panose="020B0604020202020204" pitchFamily="34" charset="0"/>
                <a:cs typeface="Arial" panose="020B0604020202020204" pitchFamily="34" charset="0"/>
              </a:rPr>
              <a:t>геоаналитика</a:t>
            </a:r>
            <a:r>
              <a:rPr lang="ru-RU" sz="1200" dirty="0" smtClean="0">
                <a:solidFill>
                  <a:srgbClr val="00B050"/>
                </a:solidFill>
                <a:latin typeface="Arial" panose="020B0604020202020204" pitchFamily="34" charset="0"/>
                <a:cs typeface="Arial" panose="020B0604020202020204" pitchFamily="34" charset="0"/>
              </a:rPr>
              <a:t>, интернет вещей и экологический мониторинг позволяют делать общественные пространства более безопасными и уютными для отдыха горожан. Все современные цифровые сервисы необходимо интегрировать в общую систему умного города.</a:t>
            </a:r>
          </a:p>
          <a:p>
            <a:r>
              <a:rPr lang="ru-RU" sz="1200" b="1" i="0" kern="1200" dirty="0" smtClean="0">
                <a:solidFill>
                  <a:schemeClr val="tx1"/>
                </a:solidFill>
                <a:effectLst/>
                <a:latin typeface="+mn-lt"/>
                <a:ea typeface="+mn-ea"/>
                <a:cs typeface="+mn-cs"/>
              </a:rPr>
              <a:t>Проект </a:t>
            </a:r>
            <a:r>
              <a:rPr lang="ru-RU" sz="1200" b="1" i="0" kern="1200" dirty="0" err="1" smtClean="0">
                <a:solidFill>
                  <a:schemeClr val="tx1"/>
                </a:solidFill>
                <a:effectLst/>
                <a:latin typeface="+mn-lt"/>
                <a:ea typeface="+mn-ea"/>
                <a:cs typeface="+mn-cs"/>
              </a:rPr>
              <a:t>Цифровизации</a:t>
            </a:r>
            <a:r>
              <a:rPr lang="ru-RU" sz="1200" b="1" i="0" kern="1200" dirty="0" smtClean="0">
                <a:solidFill>
                  <a:schemeClr val="tx1"/>
                </a:solidFill>
                <a:effectLst/>
                <a:latin typeface="+mn-lt"/>
                <a:ea typeface="+mn-ea"/>
                <a:cs typeface="+mn-cs"/>
              </a:rPr>
              <a:t> городского хозяйства «Умный город»</a:t>
            </a:r>
          </a:p>
          <a:p>
            <a:r>
              <a:rPr lang="ru-RU" sz="1200" b="0" i="0" kern="1200" dirty="0" smtClean="0">
                <a:solidFill>
                  <a:schemeClr val="tx1"/>
                </a:solidFill>
                <a:effectLst/>
                <a:latin typeface="+mn-lt"/>
                <a:ea typeface="+mn-ea"/>
                <a:cs typeface="+mn-cs"/>
              </a:rPr>
              <a:t>Проект «Умный город» реализуется в рамках национального проекта «Жилье и городская среда» и национальной программы «Цифровая экономика».</a:t>
            </a:r>
          </a:p>
          <a:p>
            <a:r>
              <a:rPr lang="ru-RU" sz="1200" b="0" i="0" kern="1200" dirty="0" smtClean="0">
                <a:solidFill>
                  <a:schemeClr val="tx1"/>
                </a:solidFill>
                <a:effectLst/>
                <a:latin typeface="+mn-lt"/>
                <a:ea typeface="+mn-ea"/>
                <a:cs typeface="+mn-cs"/>
              </a:rPr>
              <a:t>Проект «Умный город» направлен на повышение конкурентоспособности российских городов, формирование эффективной системы управления городским хозяйством, создание безопасных и комфортных условий для жизни горожан и базируется на 5 ключевых принципах:</a:t>
            </a:r>
          </a:p>
          <a:p>
            <a:r>
              <a:rPr lang="ru-RU" sz="1200" b="0" i="0" kern="1200" dirty="0" smtClean="0">
                <a:solidFill>
                  <a:schemeClr val="tx1"/>
                </a:solidFill>
                <a:effectLst/>
                <a:latin typeface="+mn-lt"/>
                <a:ea typeface="+mn-ea"/>
                <a:cs typeface="+mn-cs"/>
              </a:rPr>
              <a:t>ориентация на человека;</a:t>
            </a:r>
          </a:p>
          <a:p>
            <a:r>
              <a:rPr lang="ru-RU" sz="1200" b="0" i="0" kern="1200" dirty="0" smtClean="0">
                <a:solidFill>
                  <a:schemeClr val="tx1"/>
                </a:solidFill>
                <a:effectLst/>
                <a:latin typeface="+mn-lt"/>
                <a:ea typeface="+mn-ea"/>
                <a:cs typeface="+mn-cs"/>
              </a:rPr>
              <a:t>технологичность городской инфраструктуры;</a:t>
            </a:r>
          </a:p>
          <a:p>
            <a:r>
              <a:rPr lang="ru-RU" sz="1200" b="0" i="0" kern="1200" dirty="0" smtClean="0">
                <a:solidFill>
                  <a:schemeClr val="tx1"/>
                </a:solidFill>
                <a:effectLst/>
                <a:latin typeface="+mn-lt"/>
                <a:ea typeface="+mn-ea"/>
                <a:cs typeface="+mn-cs"/>
              </a:rPr>
              <a:t>повышение качества управления городскими ресурсами;</a:t>
            </a:r>
          </a:p>
          <a:p>
            <a:r>
              <a:rPr lang="ru-RU" sz="1200" b="0" i="0" kern="1200" dirty="0" smtClean="0">
                <a:solidFill>
                  <a:schemeClr val="tx1"/>
                </a:solidFill>
                <a:effectLst/>
                <a:latin typeface="+mn-lt"/>
                <a:ea typeface="+mn-ea"/>
                <a:cs typeface="+mn-cs"/>
              </a:rPr>
              <a:t>комфортная и безопасная среда;</a:t>
            </a:r>
          </a:p>
          <a:p>
            <a:r>
              <a:rPr lang="ru-RU" sz="1200" b="0" i="0" kern="1200" dirty="0" smtClean="0">
                <a:solidFill>
                  <a:schemeClr val="tx1"/>
                </a:solidFill>
                <a:effectLst/>
                <a:latin typeface="+mn-lt"/>
                <a:ea typeface="+mn-ea"/>
                <a:cs typeface="+mn-cs"/>
              </a:rPr>
              <a:t>акцент на экономической эффективности, в том числе, сервисной составляющей городской среды. </a:t>
            </a:r>
          </a:p>
          <a:p>
            <a:r>
              <a:rPr lang="ru-RU" sz="1200" b="0" i="0" kern="1200" dirty="0" smtClean="0">
                <a:solidFill>
                  <a:schemeClr val="tx1"/>
                </a:solidFill>
                <a:effectLst/>
                <a:latin typeface="+mn-lt"/>
                <a:ea typeface="+mn-ea"/>
                <a:cs typeface="+mn-cs"/>
              </a:rPr>
              <a:t>Основной инструмент реализации этих принципов - широкое внедрение передовых цифровых и инженерных решений в городской и коммунальной инфраструктуре.</a:t>
            </a:r>
          </a:p>
          <a:p>
            <a:r>
              <a:rPr lang="ru-RU" sz="1200" b="0" i="0" kern="1200" dirty="0" smtClean="0">
                <a:solidFill>
                  <a:schemeClr val="tx1"/>
                </a:solidFill>
                <a:effectLst/>
                <a:latin typeface="+mn-lt"/>
                <a:ea typeface="+mn-ea"/>
                <a:cs typeface="+mn-cs"/>
              </a:rPr>
              <a:t>Цель «Умного города» состоит не только в цифровой трансформации и автоматизации процессов, но и в комплексном повышении эффективности городской инфраструктуры.</a:t>
            </a:r>
          </a:p>
          <a:p>
            <a:r>
              <a:rPr lang="ru-RU" sz="1200" b="0" i="0" kern="1200" dirty="0" smtClean="0">
                <a:solidFill>
                  <a:schemeClr val="tx1"/>
                </a:solidFill>
                <a:effectLst/>
                <a:latin typeface="+mn-lt"/>
                <a:ea typeface="+mn-ea"/>
                <a:cs typeface="+mn-cs"/>
              </a:rPr>
              <a:t>Создан Национальный Центр компетенций проекта «Умный город», который будет заниматься разработкой, внедрением и популяризацией технологий, оборудования, программ, направленных на повышение уровня </a:t>
            </a:r>
            <a:r>
              <a:rPr lang="ru-RU" sz="1200" b="0" i="0" kern="1200" dirty="0" err="1" smtClean="0">
                <a:solidFill>
                  <a:schemeClr val="tx1"/>
                </a:solidFill>
                <a:effectLst/>
                <a:latin typeface="+mn-lt"/>
                <a:ea typeface="+mn-ea"/>
                <a:cs typeface="+mn-cs"/>
              </a:rPr>
              <a:t>цифровизации</a:t>
            </a:r>
            <a:r>
              <a:rPr lang="ru-RU" sz="1200" b="0" i="0" kern="1200" dirty="0" smtClean="0">
                <a:solidFill>
                  <a:schemeClr val="tx1"/>
                </a:solidFill>
                <a:effectLst/>
                <a:latin typeface="+mn-lt"/>
                <a:ea typeface="+mn-ea"/>
                <a:cs typeface="+mn-cs"/>
              </a:rPr>
              <a:t> городского хозяйства, а также подготовкой и оказанием содействия проектам международного сотрудничества по вопросам жилищной политики, городского развития и управления природными ресурсами, прежде всего касающимся создания и функционирования «умных городов».</a:t>
            </a:r>
          </a:p>
          <a:p>
            <a:r>
              <a:rPr lang="ru-RU" sz="1200" b="1" i="0" kern="1200" dirty="0" smtClean="0">
                <a:solidFill>
                  <a:schemeClr val="tx1"/>
                </a:solidFill>
                <a:effectLst/>
                <a:latin typeface="+mn-lt"/>
                <a:ea typeface="+mn-ea"/>
                <a:cs typeface="+mn-cs"/>
              </a:rPr>
              <a:t>Контакты для взаимодействия:</a:t>
            </a:r>
            <a:endParaRPr lang="ru-RU" sz="1200" b="0" i="0" kern="1200" dirty="0" smtClean="0">
              <a:solidFill>
                <a:schemeClr val="tx1"/>
              </a:solidFill>
              <a:effectLst/>
              <a:latin typeface="+mn-lt"/>
              <a:ea typeface="+mn-ea"/>
              <a:cs typeface="+mn-cs"/>
            </a:endParaRPr>
          </a:p>
          <a:p>
            <a:r>
              <a:rPr lang="ru-RU" sz="1200" b="0" i="0" kern="1200" dirty="0" smtClean="0">
                <a:solidFill>
                  <a:schemeClr val="tx1"/>
                </a:solidFill>
                <a:effectLst/>
                <a:latin typeface="+mn-lt"/>
                <a:ea typeface="+mn-ea"/>
                <a:cs typeface="+mn-cs"/>
              </a:rPr>
              <a:t>Координатор проекта «Умный город» -</a:t>
            </a:r>
            <a:r>
              <a:rPr lang="ru-RU" sz="1200" b="1" i="0" kern="1200" dirty="0" smtClean="0">
                <a:solidFill>
                  <a:schemeClr val="tx1"/>
                </a:solidFill>
                <a:effectLst/>
                <a:latin typeface="+mn-lt"/>
                <a:ea typeface="+mn-ea"/>
                <a:cs typeface="+mn-cs"/>
              </a:rPr>
              <a:t> Долгих Дарья Сергеевна </a:t>
            </a:r>
            <a:endParaRPr lang="ru-RU" sz="1200" b="0" i="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90970BF4-22B6-4D80-A7D8-891C417E1AEB}" type="slidenum">
              <a:rPr lang="ru-RU" smtClean="0"/>
              <a:t>9</a:t>
            </a:fld>
            <a:endParaRPr lang="ru-RU"/>
          </a:p>
        </p:txBody>
      </p:sp>
    </p:spTree>
    <p:extLst>
      <p:ext uri="{BB962C8B-B14F-4D97-AF65-F5344CB8AC3E}">
        <p14:creationId xmlns:p14="http://schemas.microsoft.com/office/powerpoint/2010/main" val="2820398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0970BF4-22B6-4D80-A7D8-891C417E1AEB}" type="slidenum">
              <a:rPr lang="ru-RU" smtClean="0"/>
              <a:t>16</a:t>
            </a:fld>
            <a:endParaRPr lang="ru-RU"/>
          </a:p>
        </p:txBody>
      </p:sp>
    </p:spTree>
    <p:extLst>
      <p:ext uri="{BB962C8B-B14F-4D97-AF65-F5344CB8AC3E}">
        <p14:creationId xmlns:p14="http://schemas.microsoft.com/office/powerpoint/2010/main" val="27011589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0970BF4-22B6-4D80-A7D8-891C417E1AEB}" type="slidenum">
              <a:rPr lang="ru-RU" smtClean="0"/>
              <a:t>17</a:t>
            </a:fld>
            <a:endParaRPr lang="ru-RU"/>
          </a:p>
        </p:txBody>
      </p:sp>
    </p:spTree>
    <p:extLst>
      <p:ext uri="{BB962C8B-B14F-4D97-AF65-F5344CB8AC3E}">
        <p14:creationId xmlns:p14="http://schemas.microsoft.com/office/powerpoint/2010/main" val="3563822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BF42219-7281-41A0-B841-8C32567BC739}" type="datetimeFigureOut">
              <a:rPr lang="ru-RU" smtClean="0"/>
              <a:t>01.09.2023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3622980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F42219-7281-41A0-B841-8C32567BC739}" type="datetimeFigureOut">
              <a:rPr lang="ru-RU" smtClean="0"/>
              <a:t>01.09.2023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811128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F42219-7281-41A0-B841-8C32567BC739}" type="datetimeFigureOut">
              <a:rPr lang="ru-RU" smtClean="0"/>
              <a:t>01.09.2023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557341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F42219-7281-41A0-B841-8C32567BC739}" type="datetimeFigureOut">
              <a:rPr lang="ru-RU" smtClean="0"/>
              <a:t>01.09.2023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3110952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BF42219-7281-41A0-B841-8C32567BC739}" type="datetimeFigureOut">
              <a:rPr lang="ru-RU" smtClean="0"/>
              <a:t>01.09.2023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3414126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BF42219-7281-41A0-B841-8C32567BC739}" type="datetimeFigureOut">
              <a:rPr lang="ru-RU" smtClean="0"/>
              <a:t>01.09.2023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2313677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BF42219-7281-41A0-B841-8C32567BC739}" type="datetimeFigureOut">
              <a:rPr lang="ru-RU" smtClean="0"/>
              <a:t>01.09.2023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970048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F42219-7281-41A0-B841-8C32567BC739}" type="datetimeFigureOut">
              <a:rPr lang="ru-RU" smtClean="0"/>
              <a:t>01.09.2023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4190165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BF42219-7281-41A0-B841-8C32567BC739}" type="datetimeFigureOut">
              <a:rPr lang="ru-RU" smtClean="0"/>
              <a:t>01.09.2023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2570815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BF42219-7281-41A0-B841-8C32567BC739}" type="datetimeFigureOut">
              <a:rPr lang="ru-RU" smtClean="0"/>
              <a:t>01.09.2023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3415992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BF42219-7281-41A0-B841-8C32567BC739}" type="datetimeFigureOut">
              <a:rPr lang="ru-RU" smtClean="0"/>
              <a:t>01.09.2023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18DBDFE-39AE-44CD-8BE8-4339BCDE8D3E}" type="slidenum">
              <a:rPr lang="ru-RU" smtClean="0"/>
              <a:t>‹#›</a:t>
            </a:fld>
            <a:endParaRPr lang="ru-RU"/>
          </a:p>
        </p:txBody>
      </p:sp>
    </p:spTree>
    <p:extLst>
      <p:ext uri="{BB962C8B-B14F-4D97-AF65-F5344CB8AC3E}">
        <p14:creationId xmlns:p14="http://schemas.microsoft.com/office/powerpoint/2010/main" val="17843014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F42219-7281-41A0-B841-8C32567BC739}" type="datetimeFigureOut">
              <a:rPr lang="ru-RU" smtClean="0"/>
              <a:t>01.09.2023</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8DBDFE-39AE-44CD-8BE8-4339BCDE8D3E}" type="slidenum">
              <a:rPr lang="ru-RU" smtClean="0"/>
              <a:t>‹#›</a:t>
            </a:fld>
            <a:endParaRPr lang="ru-RU"/>
          </a:p>
        </p:txBody>
      </p:sp>
    </p:spTree>
    <p:extLst>
      <p:ext uri="{BB962C8B-B14F-4D97-AF65-F5344CB8AC3E}">
        <p14:creationId xmlns:p14="http://schemas.microsoft.com/office/powerpoint/2010/main" val="36784077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arget="../media/image1.jpeg" Type="http://schemas.openxmlformats.org/officeDocument/2006/relationships/image"/><Relationship Id="rId1" Target="../slideLayouts/slideLayout1.xml" Type="http://schemas.openxmlformats.org/officeDocument/2006/relationships/slideLayout"/></Relationships>
</file>

<file path=ppt/slides/_rels/slide10.xml.rels><?xml version="1.0" encoding="UTF-8" standalone="yes" ?><Relationships xmlns="http://schemas.openxmlformats.org/package/2006/relationships"><Relationship Id="rId8" Target="../media/image9.jpeg" Type="http://schemas.openxmlformats.org/officeDocument/2006/relationships/image"/><Relationship Id="rId3" Target="../media/image4.jpeg" Type="http://schemas.openxmlformats.org/officeDocument/2006/relationships/image"/><Relationship Id="rId7" Target="../media/image8.jpeg" Type="http://schemas.openxmlformats.org/officeDocument/2006/relationships/image"/><Relationship Id="rId2" Target="../media/image3.jpeg" Type="http://schemas.openxmlformats.org/officeDocument/2006/relationships/image"/><Relationship Id="rId1" Target="../slideLayouts/slideLayout4.xml" Type="http://schemas.openxmlformats.org/officeDocument/2006/relationships/slideLayout"/><Relationship Id="rId6" Target="../media/image7.jpeg" Type="http://schemas.openxmlformats.org/officeDocument/2006/relationships/image"/><Relationship Id="rId5" Target="../media/image6.jpeg" Type="http://schemas.openxmlformats.org/officeDocument/2006/relationships/image"/><Relationship Id="rId4" Target="../media/image5.jpeg" Type="http://schemas.openxmlformats.org/officeDocument/2006/relationships/image"/><Relationship Id="rId9" Target="../media/image10.jpeg" Type="http://schemas.openxmlformats.org/officeDocument/2006/relationships/image"/></Relationships>
</file>

<file path=ppt/slides/_rels/slide11.xml.rels><?xml version="1.0" encoding="UTF-8" standalone="yes" ?><Relationships xmlns="http://schemas.openxmlformats.org/package/2006/relationships"><Relationship Id="rId3" Target="../media/image12.jpeg" Type="http://schemas.openxmlformats.org/officeDocument/2006/relationships/image"/><Relationship Id="rId2" Target="../media/image11.jpeg" Type="http://schemas.openxmlformats.org/officeDocument/2006/relationships/image"/><Relationship Id="rId1" Target="../slideLayouts/slideLayout4.xml" Type="http://schemas.openxmlformats.org/officeDocument/2006/relationships/slideLayout"/><Relationship Id="rId5" Target="../media/image14.jpeg" Type="http://schemas.openxmlformats.org/officeDocument/2006/relationships/image"/><Relationship Id="rId4" Target="../media/image13.jpg" Type="http://schemas.openxmlformats.org/officeDocument/2006/relationships/image"/></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arget="../media/image17.jpeg" Type="http://schemas.openxmlformats.org/officeDocument/2006/relationships/image"/><Relationship Id="rId2" Target="../media/image16.jpeg" Type="http://schemas.openxmlformats.org/officeDocument/2006/relationships/image"/><Relationship Id="rId1" Target="../slideLayouts/slideLayout4.xml" Type="http://schemas.openxmlformats.org/officeDocument/2006/relationships/slideLayout"/></Relationships>
</file>

<file path=ppt/slides/_rels/slide14.xml.rels><?xml version="1.0" encoding="UTF-8" standalone="yes" ?><Relationships xmlns="http://schemas.openxmlformats.org/package/2006/relationships"><Relationship Id="rId3" Target="../media/image19.jpeg" Type="http://schemas.openxmlformats.org/officeDocument/2006/relationships/image"/><Relationship Id="rId2" Target="../media/image18.jpeg" Type="http://schemas.openxmlformats.org/officeDocument/2006/relationships/image"/><Relationship Id="rId1" Target="../slideLayouts/slideLayout4.xml" Type="http://schemas.openxmlformats.org/officeDocument/2006/relationships/slideLayout"/><Relationship Id="rId5" Target="../media/image21.jpeg" Type="http://schemas.openxmlformats.org/officeDocument/2006/relationships/image"/><Relationship Id="rId4" Target="../media/image20.jpeg" Type="http://schemas.openxmlformats.org/officeDocument/2006/relationships/image"/></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7" Type="http://schemas.openxmlformats.org/officeDocument/2006/relationships/image" Target="../media/image27.jp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arget="../media/image28.png" Type="http://schemas.openxmlformats.org/officeDocument/2006/relationships/image"/><Relationship Id="rId7" Target="../media/image32.jpeg" Type="http://schemas.openxmlformats.org/officeDocument/2006/relationships/image"/><Relationship Id="rId2" Target="../notesSlides/notesSlide7.xml" Type="http://schemas.openxmlformats.org/officeDocument/2006/relationships/notesSlide"/><Relationship Id="rId1" Target="../slideLayouts/slideLayout7.xml" Type="http://schemas.openxmlformats.org/officeDocument/2006/relationships/slideLayout"/><Relationship Id="rId6" Target="../media/image31.jpeg" Type="http://schemas.openxmlformats.org/officeDocument/2006/relationships/image"/><Relationship Id="rId5" Target="../media/image30.jpeg" Type="http://schemas.openxmlformats.org/officeDocument/2006/relationships/image"/><Relationship Id="rId4" Target="../media/image29.jpeg" Type="http://schemas.openxmlformats.org/officeDocument/2006/relationships/image"/></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22000">
              <a:schemeClr val="accent2">
                <a:lumMod val="20000"/>
                <a:lumOff val="80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9743" y="88127"/>
            <a:ext cx="8186057" cy="1566502"/>
          </a:xfrm>
        </p:spPr>
        <p:txBody>
          <a:bodyPr>
            <a:normAutofit fontScale="90000"/>
          </a:bodyPr>
          <a:lstStyle/>
          <a:p>
            <a:r>
              <a:rPr lang="ru-RU" b="1" dirty="0">
                <a:solidFill>
                  <a:srgbClr val="00B050"/>
                </a:solidFill>
                <a:effectLst>
                  <a:outerShdw blurRad="38100" dist="38100" dir="2700000" algn="tl">
                    <a:srgbClr val="000000">
                      <a:alpha val="43137"/>
                    </a:srgbClr>
                  </a:outerShdw>
                </a:effectLst>
                <a:latin typeface="Gabriola" panose="04040605051002020D02" pitchFamily="82" charset="0"/>
              </a:rPr>
              <a:t>ЛЕТНЯЯ ДОСУГОВАЯ ПЛОЩАДКА </a:t>
            </a:r>
            <a:br>
              <a:rPr lang="ru-RU" b="1" dirty="0">
                <a:solidFill>
                  <a:srgbClr val="00B050"/>
                </a:solidFill>
                <a:effectLst>
                  <a:outerShdw blurRad="38100" dist="38100" dir="2700000" algn="tl">
                    <a:srgbClr val="000000">
                      <a:alpha val="43137"/>
                    </a:srgbClr>
                  </a:outerShdw>
                </a:effectLst>
                <a:latin typeface="Gabriola" panose="04040605051002020D02" pitchFamily="82" charset="0"/>
              </a:rPr>
            </a:br>
            <a:endParaRPr lang="ru-RU" dirty="0">
              <a:solidFill>
                <a:schemeClr val="accent2"/>
              </a:solidFill>
              <a:latin typeface="Monotype Corsiva" panose="03010101010201010101" pitchFamily="66" charset="0"/>
            </a:endParaRPr>
          </a:p>
        </p:txBody>
      </p:sp>
      <p:sp>
        <p:nvSpPr>
          <p:cNvPr id="5" name="Прямоугольник 4"/>
          <p:cNvSpPr/>
          <p:nvPr/>
        </p:nvSpPr>
        <p:spPr>
          <a:xfrm>
            <a:off x="10386129" y="6519446"/>
            <a:ext cx="1608775" cy="338554"/>
          </a:xfrm>
          <a:prstGeom prst="rect">
            <a:avLst/>
          </a:prstGeom>
          <a:noFill/>
        </p:spPr>
        <p:txBody>
          <a:bodyPr wrap="none" lIns="91440" tIns="45720" rIns="91440" bIns="45720">
            <a:spAutoFit/>
          </a:bodyPr>
          <a:lstStyle/>
          <a:p>
            <a:pPr algn="ctr"/>
            <a:r>
              <a:rPr lang="ru-RU" sz="1600" dirty="0">
                <a:ln w="0"/>
                <a:solidFill>
                  <a:srgbClr val="00B050"/>
                </a:solidFill>
                <a:effectLst>
                  <a:outerShdw blurRad="38100" dist="19050" dir="2700000" algn="tl" rotWithShape="0">
                    <a:schemeClr val="dk1">
                      <a:alpha val="40000"/>
                    </a:schemeClr>
                  </a:outerShdw>
                </a:effectLst>
              </a:rPr>
              <a:t>г</a:t>
            </a:r>
            <a:r>
              <a:rPr lang="ru-RU" sz="1600" dirty="0" smtClean="0">
                <a:ln w="0"/>
                <a:solidFill>
                  <a:srgbClr val="00B050"/>
                </a:solidFill>
                <a:effectLst>
                  <a:outerShdw blurRad="38100" dist="19050" dir="2700000" algn="tl" rotWithShape="0">
                    <a:schemeClr val="dk1">
                      <a:alpha val="40000"/>
                    </a:schemeClr>
                  </a:outerShdw>
                </a:effectLst>
              </a:rPr>
              <a:t>. Коряжма 2023</a:t>
            </a:r>
            <a:endParaRPr lang="ru-RU" sz="1600" b="0" cap="none" spc="0" dirty="0">
              <a:ln w="0"/>
              <a:solidFill>
                <a:srgbClr val="00B050"/>
              </a:solidFill>
              <a:effectLst>
                <a:outerShdw blurRad="38100" dist="19050" dir="2700000" algn="tl" rotWithShape="0">
                  <a:schemeClr val="dk1">
                    <a:alpha val="40000"/>
                  </a:scheme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311" y="1254421"/>
            <a:ext cx="8949445" cy="4523809"/>
          </a:xfrm>
          <a:prstGeom prst="rect">
            <a:avLst/>
          </a:prstGeom>
        </p:spPr>
      </p:pic>
    </p:spTree>
    <p:extLst>
      <p:ext uri="{BB962C8B-B14F-4D97-AF65-F5344CB8AC3E}">
        <p14:creationId xmlns:p14="http://schemas.microsoft.com/office/powerpoint/2010/main" val="1990933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p:cNvPicPr>
            <a:picLocks noChangeAspect="1"/>
          </p:cNvPicPr>
          <p:nvPr/>
        </p:nvPicPr>
        <p:blipFill>
          <a:blip r:embed="rId2"/>
          <a:stretch>
            <a:fillRect/>
          </a:stretch>
        </p:blipFill>
        <p:spPr>
          <a:xfrm>
            <a:off x="-10887" y="0"/>
            <a:ext cx="3777343" cy="2577484"/>
          </a:xfrm>
          <a:prstGeom prst="rect">
            <a:avLst/>
          </a:prstGeom>
        </p:spPr>
      </p:pic>
      <p:pic>
        <p:nvPicPr>
          <p:cNvPr id="12" name="Рисунок 11"/>
          <p:cNvPicPr>
            <a:picLocks noChangeAspect="1"/>
          </p:cNvPicPr>
          <p:nvPr/>
        </p:nvPicPr>
        <p:blipFill>
          <a:blip r:embed="rId3"/>
          <a:stretch>
            <a:fillRect/>
          </a:stretch>
        </p:blipFill>
        <p:spPr>
          <a:xfrm>
            <a:off x="7936090" y="4283640"/>
            <a:ext cx="4255910" cy="2574360"/>
          </a:xfrm>
          <a:prstGeom prst="rect">
            <a:avLst/>
          </a:prstGeom>
        </p:spPr>
      </p:pic>
      <p:pic>
        <p:nvPicPr>
          <p:cNvPr id="5" name="Объект 4"/>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10887" y="4275493"/>
            <a:ext cx="3777343" cy="2582507"/>
          </a:xfrm>
        </p:spPr>
      </p:pic>
      <p:pic>
        <p:nvPicPr>
          <p:cNvPr id="6" name="Объект 5"/>
          <p:cNvPicPr>
            <a:picLocks noGrp="1" noChangeAspect="1"/>
          </p:cNvPicPr>
          <p:nvPr>
            <p:ph sz="half" idx="2"/>
          </p:nvPr>
        </p:nvPicPr>
        <p:blipFill>
          <a:blip r:embed="rId5" cstate="print">
            <a:extLst>
              <a:ext uri="{28A0092B-C50C-407E-A947-70E740481C1C}">
                <a14:useLocalDpi xmlns:a14="http://schemas.microsoft.com/office/drawing/2010/main" val="0"/>
              </a:ext>
            </a:extLst>
          </a:blip>
          <a:stretch>
            <a:fillRect/>
          </a:stretch>
        </p:blipFill>
        <p:spPr>
          <a:xfrm>
            <a:off x="3766457" y="-2692"/>
            <a:ext cx="4320835" cy="2585199"/>
          </a:xfrm>
        </p:spPr>
      </p:pic>
      <p:pic>
        <p:nvPicPr>
          <p:cNvPr id="7" name="Рисунок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66456" y="4275493"/>
            <a:ext cx="4320836" cy="2582507"/>
          </a:xfrm>
          <a:prstGeom prst="rect">
            <a:avLst/>
          </a:prstGeom>
        </p:spPr>
      </p:pic>
      <p:pic>
        <p:nvPicPr>
          <p:cNvPr id="8" name="Рисунок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87292" y="47850"/>
            <a:ext cx="4104708" cy="2534657"/>
          </a:xfrm>
          <a:prstGeom prst="rect">
            <a:avLst/>
          </a:prstGeom>
        </p:spPr>
      </p:pic>
      <p:pic>
        <p:nvPicPr>
          <p:cNvPr id="9" name="Рисунок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8820" y="2537181"/>
            <a:ext cx="5957180" cy="1692986"/>
          </a:xfrm>
          <a:prstGeom prst="rect">
            <a:avLst/>
          </a:prstGeom>
        </p:spPr>
      </p:pic>
      <p:pic>
        <p:nvPicPr>
          <p:cNvPr id="11" name="Рисунок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96000" y="2586911"/>
            <a:ext cx="6096000" cy="1612380"/>
          </a:xfrm>
          <a:prstGeom prst="rect">
            <a:avLst/>
          </a:prstGeom>
        </p:spPr>
      </p:pic>
      <p:sp>
        <p:nvSpPr>
          <p:cNvPr id="14" name="Прямоугольник 13"/>
          <p:cNvSpPr/>
          <p:nvPr/>
        </p:nvSpPr>
        <p:spPr>
          <a:xfrm>
            <a:off x="364377" y="3465513"/>
            <a:ext cx="10998200" cy="923330"/>
          </a:xfrm>
          <a:prstGeom prst="rect">
            <a:avLst/>
          </a:prstGeom>
          <a:noFill/>
        </p:spPr>
        <p:txBody>
          <a:bodyPr wrap="square" lIns="91440" tIns="45720" rIns="91440" bIns="45720">
            <a:spAutoFit/>
          </a:bodyPr>
          <a:lstStyle/>
          <a:p>
            <a:pPr algn="ctr"/>
            <a:r>
              <a:rPr lang="ru-RU" sz="5400" b="1" cap="none" spc="0" dirty="0" smtClean="0">
                <a:ln w="0"/>
                <a:solidFill>
                  <a:srgbClr val="00B050"/>
                </a:solidFill>
                <a:latin typeface="Gabriola" panose="04040605051002020D02" pitchFamily="82" charset="0"/>
                <a:cs typeface="Times New Roman" panose="02020603050405020304" pitchFamily="18" charset="0"/>
              </a:rPr>
              <a:t>Варианты летних сцен</a:t>
            </a:r>
            <a:endParaRPr lang="ru-RU" sz="5400" b="1" cap="none" spc="0" dirty="0">
              <a:ln w="0"/>
              <a:solidFill>
                <a:srgbClr val="00B050"/>
              </a:solidFill>
              <a:latin typeface="Gabriola" panose="04040605051002020D02" pitchFamily="82" charset="0"/>
              <a:cs typeface="Times New Roman" panose="02020603050405020304" pitchFamily="18" charset="0"/>
            </a:endParaRPr>
          </a:p>
        </p:txBody>
      </p:sp>
    </p:spTree>
    <p:extLst>
      <p:ext uri="{BB962C8B-B14F-4D97-AF65-F5344CB8AC3E}">
        <p14:creationId xmlns:p14="http://schemas.microsoft.com/office/powerpoint/2010/main" val="2406790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 y="-33867"/>
            <a:ext cx="3886201" cy="2949380"/>
          </a:xfrm>
        </p:spPr>
      </p:pic>
      <p:pic>
        <p:nvPicPr>
          <p:cNvPr id="6" name="Объект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8109857" y="0"/>
            <a:ext cx="4082142" cy="2915513"/>
          </a:xfrm>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3668486"/>
            <a:ext cx="12289970" cy="3189514"/>
          </a:xfrm>
          <a:prstGeom prst="rect">
            <a:avLst/>
          </a:prstGeom>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86199" y="0"/>
            <a:ext cx="4580468" cy="2915513"/>
          </a:xfrm>
          <a:prstGeom prst="rect">
            <a:avLst/>
          </a:prstGeom>
        </p:spPr>
      </p:pic>
      <p:sp>
        <p:nvSpPr>
          <p:cNvPr id="3" name="Прямоугольник 2"/>
          <p:cNvSpPr/>
          <p:nvPr/>
        </p:nvSpPr>
        <p:spPr>
          <a:xfrm>
            <a:off x="197536" y="2899045"/>
            <a:ext cx="11600984" cy="923330"/>
          </a:xfrm>
          <a:prstGeom prst="rect">
            <a:avLst/>
          </a:prstGeom>
          <a:noFill/>
        </p:spPr>
        <p:txBody>
          <a:bodyPr wrap="square" lIns="91440" tIns="45720" rIns="91440" bIns="45720">
            <a:spAutoFit/>
          </a:bodyPr>
          <a:lstStyle/>
          <a:p>
            <a:pPr algn="ctr"/>
            <a:r>
              <a:rPr lang="ru-RU" sz="5400" b="1" cap="none" spc="0" dirty="0" smtClean="0">
                <a:ln w="0"/>
                <a:solidFill>
                  <a:srgbClr val="00B050"/>
                </a:solidFill>
                <a:latin typeface="Gabriola" panose="04040605051002020D02" pitchFamily="82" charset="0"/>
                <a:cs typeface="Times New Roman" panose="02020603050405020304" pitchFamily="18" charset="0"/>
              </a:rPr>
              <a:t>Варианты и установка скамеек(зоны отдыха)</a:t>
            </a:r>
            <a:endParaRPr lang="ru-RU" sz="5400" b="1" cap="none" spc="0" dirty="0">
              <a:ln w="0"/>
              <a:solidFill>
                <a:srgbClr val="00B050"/>
              </a:solidFill>
              <a:latin typeface="Gabriola" panose="04040605051002020D02" pitchFamily="82" charset="0"/>
              <a:cs typeface="Times New Roman" panose="02020603050405020304" pitchFamily="18" charset="0"/>
            </a:endParaRPr>
          </a:p>
        </p:txBody>
      </p:sp>
    </p:spTree>
    <p:extLst>
      <p:ext uri="{BB962C8B-B14F-4D97-AF65-F5344CB8AC3E}">
        <p14:creationId xmlns:p14="http://schemas.microsoft.com/office/powerpoint/2010/main" val="41731901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20000">
              <a:schemeClr val="accent2">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5" name="Объект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22489" y="406400"/>
            <a:ext cx="10453511" cy="5915377"/>
          </a:xfrm>
        </p:spPr>
      </p:pic>
    </p:spTree>
    <p:extLst>
      <p:ext uri="{BB962C8B-B14F-4D97-AF65-F5344CB8AC3E}">
        <p14:creationId xmlns:p14="http://schemas.microsoft.com/office/powerpoint/2010/main" val="7849810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32000">
              <a:schemeClr val="accent2">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0"/>
            <a:ext cx="6096000" cy="3465513"/>
          </a:xfrm>
        </p:spPr>
        <p:txBody>
          <a:bodyPr>
            <a:noAutofit/>
          </a:bodyPr>
          <a:lstStyle/>
          <a:p>
            <a:pPr algn="ctr"/>
            <a:r>
              <a:rPr lang="ru-RU" sz="2600" b="1" i="1" dirty="0" smtClean="0">
                <a:solidFill>
                  <a:srgbClr val="877FF5"/>
                </a:solidFill>
                <a:latin typeface="Times New Roman" panose="02020603050405020304" pitchFamily="18" charset="0"/>
                <a:cs typeface="Times New Roman" panose="02020603050405020304" pitchFamily="18" charset="0"/>
              </a:rPr>
              <a:t>Уличные экраны для просмотра фильмов, проведения онлайн трансляций и других мероприятий требующих визуализации</a:t>
            </a:r>
            <a:br>
              <a:rPr lang="ru-RU" sz="2600" b="1" i="1" dirty="0" smtClean="0">
                <a:solidFill>
                  <a:srgbClr val="877FF5"/>
                </a:solidFill>
                <a:latin typeface="Times New Roman" panose="02020603050405020304" pitchFamily="18" charset="0"/>
                <a:cs typeface="Times New Roman" panose="02020603050405020304" pitchFamily="18" charset="0"/>
              </a:rPr>
            </a:br>
            <a:r>
              <a:rPr lang="ru-RU" sz="2600" b="1" i="1" dirty="0" smtClean="0">
                <a:solidFill>
                  <a:srgbClr val="877FF5"/>
                </a:solidFill>
                <a:latin typeface="Times New Roman" panose="02020603050405020304" pitchFamily="18" charset="0"/>
                <a:cs typeface="Times New Roman" panose="02020603050405020304" pitchFamily="18" charset="0"/>
              </a:rPr>
              <a:t>Формат кино под открытым небом будет очень востребован в летний период</a:t>
            </a:r>
            <a:endParaRPr lang="ru-RU" sz="2600" b="1" i="1" dirty="0">
              <a:solidFill>
                <a:srgbClr val="877FF5"/>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1"/>
            <a:ext cx="6096000" cy="3465513"/>
          </a:xfrm>
          <a:prstGeom prst="rect">
            <a:avLst/>
          </a:prstGeom>
        </p:spPr>
      </p:pic>
      <p:pic>
        <p:nvPicPr>
          <p:cNvPr id="6" name="Рисунок 5"/>
          <p:cNvPicPr>
            <a:picLocks noChangeAspect="1"/>
          </p:cNvPicPr>
          <p:nvPr/>
        </p:nvPicPr>
        <p:blipFill>
          <a:blip r:embed="rId3"/>
          <a:stretch>
            <a:fillRect/>
          </a:stretch>
        </p:blipFill>
        <p:spPr>
          <a:xfrm>
            <a:off x="0" y="3465512"/>
            <a:ext cx="6096000" cy="3392487"/>
          </a:xfrm>
          <a:prstGeom prst="rect">
            <a:avLst/>
          </a:prstGeom>
        </p:spPr>
      </p:pic>
      <p:sp>
        <p:nvSpPr>
          <p:cNvPr id="3" name="Прямоугольник 2"/>
          <p:cNvSpPr/>
          <p:nvPr/>
        </p:nvSpPr>
        <p:spPr>
          <a:xfrm>
            <a:off x="6183074" y="3465513"/>
            <a:ext cx="6008926" cy="3600986"/>
          </a:xfrm>
          <a:prstGeom prst="rect">
            <a:avLst/>
          </a:prstGeom>
          <a:gradFill>
            <a:gsLst>
              <a:gs pos="32000">
                <a:schemeClr val="accent2">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lIns="91440" tIns="45720" rIns="91440" bIns="45720">
            <a:spAutoFit/>
          </a:bodyPr>
          <a:lstStyle/>
          <a:p>
            <a:pPr algn="ctr"/>
            <a:r>
              <a:rPr lang="ru-RU" sz="1200" b="1" dirty="0" smtClean="0">
                <a:latin typeface="Times New Roman" panose="02020603050405020304" pitchFamily="18" charset="0"/>
                <a:cs typeface="Times New Roman" panose="02020603050405020304" pitchFamily="18" charset="0"/>
              </a:rPr>
              <a:t>Готовую металлическую конструкцию </a:t>
            </a:r>
            <a:r>
              <a:rPr lang="ru-RU" sz="1200" b="1" dirty="0">
                <a:latin typeface="Times New Roman" panose="02020603050405020304" pitchFamily="18" charset="0"/>
                <a:cs typeface="Times New Roman" panose="02020603050405020304" pitchFamily="18" charset="0"/>
              </a:rPr>
              <a:t>закрывают панелями для защиты компонентов от ударов и влаги.</a:t>
            </a:r>
          </a:p>
          <a:p>
            <a:pPr algn="ctr"/>
            <a:r>
              <a:rPr lang="ru-RU" sz="1200" b="1" dirty="0">
                <a:latin typeface="Times New Roman" panose="02020603050405020304" pitchFamily="18" charset="0"/>
                <a:cs typeface="Times New Roman" panose="02020603050405020304" pitchFamily="18" charset="0"/>
              </a:rPr>
              <a:t>На эту же конструкцию </a:t>
            </a:r>
            <a:r>
              <a:rPr lang="ru-RU" sz="1200" b="1" dirty="0" smtClean="0">
                <a:latin typeface="Times New Roman" panose="02020603050405020304" pitchFamily="18" charset="0"/>
                <a:cs typeface="Times New Roman" panose="02020603050405020304" pitchFamily="18" charset="0"/>
              </a:rPr>
              <a:t>монтируют </a:t>
            </a:r>
            <a:r>
              <a:rPr lang="ru-RU" sz="1200" b="1" dirty="0">
                <a:latin typeface="Times New Roman" panose="02020603050405020304" pitchFamily="18" charset="0"/>
                <a:cs typeface="Times New Roman" panose="02020603050405020304" pitchFamily="18" charset="0"/>
              </a:rPr>
              <a:t>дополнительные элементы: сценическое оборудование, акустические системы</a:t>
            </a:r>
            <a:r>
              <a:rPr lang="ru-RU" sz="1200" b="1" dirty="0" smtClean="0">
                <a:latin typeface="Times New Roman" panose="02020603050405020304" pitchFamily="18" charset="0"/>
                <a:cs typeface="Times New Roman" panose="02020603050405020304" pitchFamily="18" charset="0"/>
              </a:rPr>
              <a:t>.</a:t>
            </a:r>
          </a:p>
          <a:p>
            <a:pPr algn="ctr"/>
            <a:r>
              <a:rPr lang="ru-RU" sz="1200" b="1" dirty="0">
                <a:latin typeface="Times New Roman" panose="02020603050405020304" pitchFamily="18" charset="0"/>
                <a:cs typeface="Times New Roman" panose="02020603050405020304" pitchFamily="18" charset="0"/>
              </a:rPr>
              <a:t>В России всего несколько предприятий имеют собственные производственные мощности. Среди них компания </a:t>
            </a:r>
            <a:r>
              <a:rPr lang="ru-RU" sz="1200" b="1" dirty="0" err="1">
                <a:latin typeface="Times New Roman" panose="02020603050405020304" pitchFamily="18" charset="0"/>
                <a:cs typeface="Times New Roman" panose="02020603050405020304" pitchFamily="18" charset="0"/>
              </a:rPr>
              <a:t>Future</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Vision</a:t>
            </a:r>
            <a:r>
              <a:rPr lang="ru-RU" sz="1200" b="1" dirty="0" smtClean="0">
                <a:latin typeface="Times New Roman" panose="02020603050405020304" pitchFamily="18" charset="0"/>
                <a:cs typeface="Times New Roman" panose="02020603050405020304" pitchFamily="18" charset="0"/>
              </a:rPr>
              <a:t>.</a:t>
            </a:r>
          </a:p>
          <a:p>
            <a:pPr algn="ctr"/>
            <a:r>
              <a:rPr lang="ru-RU" sz="1200" b="1" dirty="0">
                <a:latin typeface="Times New Roman" panose="02020603050405020304" pitchFamily="18" charset="0"/>
                <a:cs typeface="Times New Roman" panose="02020603050405020304" pitchFamily="18" charset="0"/>
              </a:rPr>
              <a:t>Поскольку большинство светодиодных дисплеев расположены на открытом воздухе, на возвышенности или в труднодоступных местах, необходимо иметь доступ к ним издалека. Это делается через беспроводное </a:t>
            </a:r>
            <a:r>
              <a:rPr lang="ru-RU" sz="1200" b="1" dirty="0" smtClean="0">
                <a:latin typeface="Times New Roman" panose="02020603050405020304" pitchFamily="18" charset="0"/>
                <a:cs typeface="Times New Roman" panose="02020603050405020304" pitchFamily="18" charset="0"/>
              </a:rPr>
              <a:t>соединение. </a:t>
            </a:r>
            <a:r>
              <a:rPr lang="ru-RU" sz="1200" b="1" dirty="0">
                <a:latin typeface="Times New Roman" panose="02020603050405020304" pitchFamily="18" charset="0"/>
                <a:cs typeface="Times New Roman" panose="02020603050405020304" pitchFamily="18" charset="0"/>
              </a:rPr>
              <a:t>П</a:t>
            </a:r>
            <a:r>
              <a:rPr lang="ru-RU" sz="1200" b="1" dirty="0" smtClean="0">
                <a:latin typeface="Times New Roman" panose="02020603050405020304" pitchFamily="18" charset="0"/>
                <a:cs typeface="Times New Roman" panose="02020603050405020304" pitchFamily="18" charset="0"/>
              </a:rPr>
              <a:t>родукция </a:t>
            </a:r>
            <a:r>
              <a:rPr lang="ru-RU" sz="1200" b="1" dirty="0">
                <a:latin typeface="Times New Roman" panose="02020603050405020304" pitchFamily="18" charset="0"/>
                <a:cs typeface="Times New Roman" panose="02020603050405020304" pitchFamily="18" charset="0"/>
              </a:rPr>
              <a:t>поставляется со специальным и интуитивно понятным программным обеспечением. Его можно использовать для программирования различных функций. Например, планирование времени включения и выключения, регулировка контрастности и яркости и многое другое.</a:t>
            </a:r>
          </a:p>
          <a:p>
            <a:pPr algn="ctr"/>
            <a:r>
              <a:rPr lang="ru-RU" sz="1200" b="1" dirty="0">
                <a:latin typeface="Times New Roman" panose="02020603050405020304" pitchFamily="18" charset="0"/>
                <a:cs typeface="Times New Roman" panose="02020603050405020304" pitchFamily="18" charset="0"/>
              </a:rPr>
              <a:t>Вы можете загружать свой контент удаленно. Вы даже сможете запрограммировать дисплей для </a:t>
            </a:r>
            <a:r>
              <a:rPr lang="ru-RU" sz="1200" b="1" dirty="0" smtClean="0">
                <a:latin typeface="Times New Roman" panose="02020603050405020304" pitchFamily="18" charset="0"/>
                <a:cs typeface="Times New Roman" panose="02020603050405020304" pitchFamily="18" charset="0"/>
              </a:rPr>
              <a:t>отображения </a:t>
            </a:r>
            <a:r>
              <a:rPr lang="ru-RU" sz="1200" b="1" dirty="0">
                <a:latin typeface="Times New Roman" panose="02020603050405020304" pitchFamily="18" charset="0"/>
                <a:cs typeface="Times New Roman" panose="02020603050405020304" pitchFamily="18" charset="0"/>
              </a:rPr>
              <a:t>в определенные периоды</a:t>
            </a:r>
            <a:r>
              <a:rPr lang="ru-RU" sz="1200" b="1" dirty="0" smtClean="0">
                <a:latin typeface="Times New Roman" panose="02020603050405020304" pitchFamily="18" charset="0"/>
                <a:cs typeface="Times New Roman" panose="02020603050405020304" pitchFamily="18" charset="0"/>
              </a:rPr>
              <a:t>. </a:t>
            </a:r>
            <a:r>
              <a:rPr lang="ru-RU" sz="1200" b="1" dirty="0">
                <a:latin typeface="Times New Roman" panose="02020603050405020304" pitchFamily="18" charset="0"/>
                <a:cs typeface="Times New Roman" panose="02020603050405020304" pitchFamily="18" charset="0"/>
              </a:rPr>
              <a:t>Т</a:t>
            </a:r>
            <a:r>
              <a:rPr lang="ru-RU" sz="1200" b="1" dirty="0" smtClean="0">
                <a:latin typeface="Times New Roman" panose="02020603050405020304" pitchFamily="18" charset="0"/>
                <a:cs typeface="Times New Roman" panose="02020603050405020304" pitchFamily="18" charset="0"/>
              </a:rPr>
              <a:t>акже можно установить </a:t>
            </a:r>
            <a:r>
              <a:rPr lang="ru-RU" sz="1200" b="1" dirty="0">
                <a:latin typeface="Times New Roman" panose="02020603050405020304" pitchFamily="18" charset="0"/>
                <a:cs typeface="Times New Roman" panose="02020603050405020304" pitchFamily="18" charset="0"/>
              </a:rPr>
              <a:t>систему управления. Она позволит управлять любым количеством светодиодных </a:t>
            </a:r>
            <a:r>
              <a:rPr lang="ru-RU" sz="1200" b="1" dirty="0" smtClean="0">
                <a:latin typeface="Times New Roman" panose="02020603050405020304" pitchFamily="18" charset="0"/>
                <a:cs typeface="Times New Roman" panose="02020603050405020304" pitchFamily="18" charset="0"/>
              </a:rPr>
              <a:t>экранов.</a:t>
            </a:r>
            <a:r>
              <a:rPr lang="ru-RU" sz="1200" b="1" dirty="0">
                <a:latin typeface="Times New Roman" panose="02020603050405020304" pitchFamily="18" charset="0"/>
                <a:cs typeface="Times New Roman" panose="02020603050405020304" pitchFamily="18" charset="0"/>
              </a:rPr>
              <a:t> Эта система управления </a:t>
            </a:r>
            <a:r>
              <a:rPr lang="ru-RU" sz="1200" b="1" dirty="0" smtClean="0">
                <a:latin typeface="Times New Roman" panose="02020603050405020304" pitchFamily="18" charset="0"/>
                <a:cs typeface="Times New Roman" panose="02020603050405020304" pitchFamily="18" charset="0"/>
              </a:rPr>
              <a:t>позволяет </a:t>
            </a:r>
            <a:r>
              <a:rPr lang="ru-RU" sz="1200" b="1" dirty="0">
                <a:latin typeface="Times New Roman" panose="02020603050405020304" pitchFamily="18" charset="0"/>
                <a:cs typeface="Times New Roman" panose="02020603050405020304" pitchFamily="18" charset="0"/>
              </a:rPr>
              <a:t>программировать и контролировать все трансляции через единую панель администрирования.</a:t>
            </a:r>
          </a:p>
          <a:p>
            <a:endParaRPr lang="ru-RU"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01229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20000">
              <a:schemeClr val="accent2">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a:stretch>
            <a:fillRect/>
          </a:stretch>
        </p:blipFill>
        <p:spPr>
          <a:xfrm>
            <a:off x="0" y="5330"/>
            <a:ext cx="3867150" cy="2752725"/>
          </a:xfrm>
          <a:prstGeom prst="rect">
            <a:avLst/>
          </a:prstGeom>
        </p:spPr>
      </p:pic>
      <p:pic>
        <p:nvPicPr>
          <p:cNvPr id="8" name="Рисунок 7"/>
          <p:cNvPicPr>
            <a:picLocks noChangeAspect="1"/>
          </p:cNvPicPr>
          <p:nvPr/>
        </p:nvPicPr>
        <p:blipFill>
          <a:blip r:embed="rId3"/>
          <a:stretch>
            <a:fillRect/>
          </a:stretch>
        </p:blipFill>
        <p:spPr>
          <a:xfrm>
            <a:off x="2558143" y="1381693"/>
            <a:ext cx="3738614" cy="2619601"/>
          </a:xfrm>
          <a:prstGeom prst="rect">
            <a:avLst/>
          </a:prstGeom>
        </p:spPr>
      </p:pic>
      <p:pic>
        <p:nvPicPr>
          <p:cNvPr id="6" name="Рисунок 5"/>
          <p:cNvPicPr>
            <a:picLocks noChangeAspect="1"/>
          </p:cNvPicPr>
          <p:nvPr/>
        </p:nvPicPr>
        <p:blipFill>
          <a:blip r:embed="rId4"/>
          <a:stretch>
            <a:fillRect/>
          </a:stretch>
        </p:blipFill>
        <p:spPr>
          <a:xfrm>
            <a:off x="5300133" y="2819968"/>
            <a:ext cx="3829050" cy="2524125"/>
          </a:xfrm>
          <a:prstGeom prst="rect">
            <a:avLst/>
          </a:prstGeom>
        </p:spPr>
      </p:pic>
      <p:pic>
        <p:nvPicPr>
          <p:cNvPr id="7" name="Рисунок 6"/>
          <p:cNvPicPr>
            <a:picLocks noChangeAspect="1"/>
          </p:cNvPicPr>
          <p:nvPr/>
        </p:nvPicPr>
        <p:blipFill>
          <a:blip r:embed="rId5"/>
          <a:stretch>
            <a:fillRect/>
          </a:stretch>
        </p:blipFill>
        <p:spPr>
          <a:xfrm>
            <a:off x="8251371" y="4267200"/>
            <a:ext cx="3940629" cy="2590800"/>
          </a:xfrm>
          <a:prstGeom prst="rect">
            <a:avLst/>
          </a:prstGeom>
        </p:spPr>
      </p:pic>
      <p:sp>
        <p:nvSpPr>
          <p:cNvPr id="10" name="Прямоугольник 9"/>
          <p:cNvSpPr/>
          <p:nvPr/>
        </p:nvSpPr>
        <p:spPr>
          <a:xfrm rot="10800000" flipV="1">
            <a:off x="0" y="4223772"/>
            <a:ext cx="5435600" cy="2677656"/>
          </a:xfrm>
          <a:prstGeom prst="rect">
            <a:avLst/>
          </a:prstGeom>
          <a:noFill/>
        </p:spPr>
        <p:txBody>
          <a:bodyPr wrap="square" lIns="91440" tIns="45720" rIns="91440" bIns="45720">
            <a:spAutoFit/>
          </a:bodyPr>
          <a:lstStyle/>
          <a:p>
            <a:pPr algn="ctr"/>
            <a:r>
              <a:rPr lang="ru-RU" sz="2400" dirty="0">
                <a:latin typeface="Times New Roman" panose="02020603050405020304" pitchFamily="18" charset="0"/>
                <a:cs typeface="Times New Roman" panose="02020603050405020304" pitchFamily="18" charset="0"/>
              </a:rPr>
              <a:t>Выступления в очном формате – наиболее сложный формат концертного мероприятия. Без профессионально поставленного </a:t>
            </a:r>
            <a:r>
              <a:rPr lang="ru-RU" sz="2400" b="1" dirty="0">
                <a:latin typeface="Times New Roman" panose="02020603050405020304" pitchFamily="18" charset="0"/>
                <a:cs typeface="Times New Roman" panose="02020603050405020304" pitchFamily="18" charset="0"/>
              </a:rPr>
              <a:t>звука</a:t>
            </a:r>
            <a:r>
              <a:rPr lang="ru-RU" sz="2400" dirty="0">
                <a:latin typeface="Times New Roman" panose="02020603050405020304" pitchFamily="18" charset="0"/>
                <a:cs typeface="Times New Roman" panose="02020603050405020304" pitchFamily="18" charset="0"/>
              </a:rPr>
              <a:t> и высококлассной работы звукорежиссера не может не обойтись ни одно мероприятие или концерт</a:t>
            </a:r>
            <a:endParaRPr lang="ru-RU"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7033230" y="635096"/>
            <a:ext cx="4515304" cy="1938992"/>
          </a:xfrm>
          <a:prstGeom prst="rect">
            <a:avLst/>
          </a:prstGeom>
          <a:noFill/>
        </p:spPr>
        <p:txBody>
          <a:bodyPr wrap="square" lIns="91440" tIns="45720" rIns="91440" bIns="45720">
            <a:spAutoFit/>
          </a:bodyPr>
          <a:lstStyle/>
          <a:p>
            <a:pPr algn="ctr"/>
            <a:r>
              <a:rPr lang="ru-RU" sz="2400" dirty="0">
                <a:latin typeface="Times New Roman" panose="02020603050405020304" pitchFamily="18" charset="0"/>
                <a:cs typeface="Times New Roman" panose="02020603050405020304" pitchFamily="18" charset="0"/>
              </a:rPr>
              <a:t>Основной подход к использованию множественных источников </a:t>
            </a:r>
            <a:r>
              <a:rPr lang="ru-RU" sz="2400" b="1" dirty="0">
                <a:latin typeface="Times New Roman" panose="02020603050405020304" pitchFamily="18" charset="0"/>
                <a:cs typeface="Times New Roman" panose="02020603050405020304" pitchFamily="18" charset="0"/>
              </a:rPr>
              <a:t>света</a:t>
            </a:r>
            <a:r>
              <a:rPr lang="ru-RU" sz="2400" dirty="0">
                <a:latin typeface="Times New Roman" panose="02020603050405020304" pitchFamily="18" charset="0"/>
                <a:cs typeface="Times New Roman" panose="02020603050405020304" pitchFamily="18" charset="0"/>
              </a:rPr>
              <a:t> – это создать световую основу сценического действия</a:t>
            </a:r>
            <a:endParaRPr lang="ru-RU" sz="2400" b="0"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500379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20000">
              <a:schemeClr val="accent2">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stretch>
            <a:fillRect/>
          </a:stretch>
        </p:blipFill>
        <p:spPr>
          <a:xfrm>
            <a:off x="1885245" y="0"/>
            <a:ext cx="8015111" cy="6858000"/>
          </a:xfrm>
          <a:prstGeom prst="rect">
            <a:avLst/>
          </a:prstGeom>
        </p:spPr>
      </p:pic>
    </p:spTree>
    <p:extLst>
      <p:ext uri="{BB962C8B-B14F-4D97-AF65-F5344CB8AC3E}">
        <p14:creationId xmlns:p14="http://schemas.microsoft.com/office/powerpoint/2010/main" val="3138691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2803" y="880190"/>
            <a:ext cx="3657136" cy="2585323"/>
          </a:xfrm>
          <a:prstGeom prst="rect">
            <a:avLst/>
          </a:prstGeom>
        </p:spPr>
      </p:pic>
      <p:sp>
        <p:nvSpPr>
          <p:cNvPr id="11" name="Прямоугольник 10"/>
          <p:cNvSpPr/>
          <p:nvPr/>
        </p:nvSpPr>
        <p:spPr>
          <a:xfrm>
            <a:off x="999068" y="86929"/>
            <a:ext cx="10234990" cy="707886"/>
          </a:xfrm>
          <a:prstGeom prst="rect">
            <a:avLst/>
          </a:prstGeom>
          <a:noFill/>
        </p:spPr>
        <p:txBody>
          <a:bodyPr wrap="square" lIns="91440" tIns="45720" rIns="91440" bIns="45720">
            <a:spAutoFit/>
          </a:bodyPr>
          <a:lstStyle/>
          <a:p>
            <a:pPr algn="ctr"/>
            <a:r>
              <a:rPr lang="ru-RU" sz="4000" cap="none" spc="0" dirty="0" smtClean="0">
                <a:ln w="0"/>
                <a:solidFill>
                  <a:srgbClr val="877FF5"/>
                </a:solidFill>
                <a:latin typeface="Arial" panose="020B0604020202020204" pitchFamily="34" charset="0"/>
                <a:cs typeface="Arial" panose="020B0604020202020204" pitchFamily="34" charset="0"/>
              </a:rPr>
              <a:t>Размещение </a:t>
            </a:r>
            <a:r>
              <a:rPr lang="ru-RU" sz="4000" cap="none" spc="0" dirty="0" smtClean="0">
                <a:ln w="0"/>
                <a:solidFill>
                  <a:srgbClr val="877FF5"/>
                </a:solidFill>
                <a:latin typeface="Mistral" panose="03090702030407020403" pitchFamily="66" charset="0"/>
                <a:cs typeface="Arial" panose="020B0604020202020204" pitchFamily="34" charset="0"/>
              </a:rPr>
              <a:t>Арт</a:t>
            </a:r>
            <a:r>
              <a:rPr lang="ru-RU" sz="4000" cap="none" spc="0" dirty="0" smtClean="0">
                <a:ln w="0"/>
                <a:solidFill>
                  <a:srgbClr val="877FF5"/>
                </a:solidFill>
                <a:latin typeface="Arial" panose="020B0604020202020204" pitchFamily="34" charset="0"/>
                <a:cs typeface="Arial" panose="020B0604020202020204" pitchFamily="34" charset="0"/>
              </a:rPr>
              <a:t> объекта</a:t>
            </a:r>
            <a:endParaRPr lang="ru-RU" sz="4000" cap="none" spc="0" dirty="0">
              <a:ln w="0"/>
              <a:solidFill>
                <a:srgbClr val="877FF5"/>
              </a:solidFill>
              <a:latin typeface="Arial" panose="020B0604020202020204" pitchFamily="34" charset="0"/>
              <a:cs typeface="Arial" panose="020B0604020202020204" pitchFamily="34" charset="0"/>
            </a:endParaRPr>
          </a:p>
        </p:txBody>
      </p:sp>
      <p:sp>
        <p:nvSpPr>
          <p:cNvPr id="12" name="Прямоугольник 11"/>
          <p:cNvSpPr/>
          <p:nvPr/>
        </p:nvSpPr>
        <p:spPr>
          <a:xfrm>
            <a:off x="304596" y="3610364"/>
            <a:ext cx="5024174" cy="3139321"/>
          </a:xfrm>
          <a:prstGeom prst="rect">
            <a:avLst/>
          </a:prstGeom>
          <a:gradFill>
            <a:gsLst>
              <a:gs pos="36000">
                <a:schemeClr val="accent2">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txBody>
          <a:bodyPr wrap="square" lIns="91440" tIns="45720" rIns="91440" bIns="45720">
            <a:spAutoFit/>
          </a:bodyPr>
          <a:lstStyle/>
          <a:p>
            <a:pPr algn="ctr"/>
            <a:r>
              <a:rPr lang="ru-RU" b="1" dirty="0">
                <a:latin typeface="Times New Roman" panose="02020603050405020304" pitchFamily="18" charset="0"/>
                <a:cs typeface="Times New Roman" panose="02020603050405020304" pitchFamily="18" charset="0"/>
              </a:rPr>
              <a:t>Архитектурные композиции гармонично вписывают искусство в </a:t>
            </a:r>
            <a:r>
              <a:rPr lang="ru-RU" b="1" dirty="0" smtClean="0">
                <a:latin typeface="Times New Roman" panose="02020603050405020304" pitchFamily="18" charset="0"/>
                <a:cs typeface="Times New Roman" panose="02020603050405020304" pitchFamily="18" charset="0"/>
              </a:rPr>
              <a:t>парковую </a:t>
            </a:r>
            <a:r>
              <a:rPr lang="ru-RU" b="1" dirty="0">
                <a:latin typeface="Times New Roman" panose="02020603050405020304" pitchFamily="18" charset="0"/>
                <a:cs typeface="Times New Roman" panose="02020603050405020304" pitchFamily="18" charset="0"/>
              </a:rPr>
              <a:t>среду. Они украшают общественное пространство, вызывая положительные эмоции у прохожих</a:t>
            </a:r>
            <a:r>
              <a:rPr lang="ru-RU" b="1" dirty="0" smtClean="0">
                <a:latin typeface="Times New Roman" panose="02020603050405020304" pitchFamily="18" charset="0"/>
                <a:cs typeface="Times New Roman" panose="02020603050405020304" pitchFamily="18" charset="0"/>
              </a:rPr>
              <a:t>.</a:t>
            </a:r>
            <a:r>
              <a:rPr lang="ru-RU" sz="5400" b="1" dirty="0">
                <a:latin typeface="Times New Roman" panose="02020603050405020304" pitchFamily="18" charset="0"/>
                <a:cs typeface="Times New Roman" panose="02020603050405020304" pitchFamily="18" charset="0"/>
              </a:rPr>
              <a:t/>
            </a:r>
            <a:br>
              <a:rPr lang="ru-RU" sz="5400" b="1" dirty="0">
                <a:latin typeface="Times New Roman" panose="02020603050405020304" pitchFamily="18" charset="0"/>
                <a:cs typeface="Times New Roman" panose="02020603050405020304" pitchFamily="18" charset="0"/>
              </a:rPr>
            </a:br>
            <a:r>
              <a:rPr lang="ru-RU" b="1" dirty="0">
                <a:latin typeface="Times New Roman" panose="02020603050405020304" pitchFamily="18" charset="0"/>
                <a:cs typeface="Times New Roman" panose="02020603050405020304" pitchFamily="18" charset="0"/>
              </a:rPr>
              <a:t>Даже один арт-объект в городе способен преобразить территорию, сформировать её эстетичный облик. А архитектурный ансамбль из нескольких конструкций, оформленных в единой стилистике, формирует комфортную среду для различных групп населения.</a:t>
            </a:r>
            <a:endParaRPr lang="ru-RU" sz="5400" b="1" cap="none" spc="0" dirty="0">
              <a:ln w="0"/>
              <a:solidFill>
                <a:schemeClr val="tx1"/>
              </a:solidFill>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2" name="Рисунок 1"/>
          <p:cNvPicPr>
            <a:picLocks noChangeAspect="1"/>
          </p:cNvPicPr>
          <p:nvPr/>
        </p:nvPicPr>
        <p:blipFill rotWithShape="1">
          <a:blip r:embed="rId4" cstate="print">
            <a:extLst>
              <a:ext uri="{28A0092B-C50C-407E-A947-70E740481C1C}">
                <a14:useLocalDpi xmlns:a14="http://schemas.microsoft.com/office/drawing/2010/main" val="0"/>
              </a:ext>
            </a:extLst>
          </a:blip>
          <a:srcRect t="9415" r="3761" b="59880"/>
          <a:stretch/>
        </p:blipFill>
        <p:spPr>
          <a:xfrm>
            <a:off x="0" y="880190"/>
            <a:ext cx="2252133" cy="2585323"/>
          </a:xfrm>
          <a:prstGeom prst="rect">
            <a:avLst/>
          </a:prstGeom>
        </p:spPr>
      </p:pic>
      <p:pic>
        <p:nvPicPr>
          <p:cNvPr id="4" name="Рисунок 3"/>
          <p:cNvPicPr>
            <a:picLocks noChangeAspect="1"/>
          </p:cNvPicPr>
          <p:nvPr/>
        </p:nvPicPr>
        <p:blipFill rotWithShape="1">
          <a:blip r:embed="rId5" cstate="print">
            <a:extLst>
              <a:ext uri="{28A0092B-C50C-407E-A947-70E740481C1C}">
                <a14:useLocalDpi xmlns:a14="http://schemas.microsoft.com/office/drawing/2010/main" val="0"/>
              </a:ext>
            </a:extLst>
          </a:blip>
          <a:srcRect l="15432" t="12840" r="9946" b="28394"/>
          <a:stretch/>
        </p:blipFill>
        <p:spPr>
          <a:xfrm>
            <a:off x="2252133" y="880188"/>
            <a:ext cx="2380254" cy="2585323"/>
          </a:xfrm>
          <a:prstGeom prst="rect">
            <a:avLst/>
          </a:prstGeom>
        </p:spPr>
      </p:pic>
      <p:pic>
        <p:nvPicPr>
          <p:cNvPr id="5" name="Рисунок 4"/>
          <p:cNvPicPr>
            <a:picLocks noChangeAspect="1"/>
          </p:cNvPicPr>
          <p:nvPr/>
        </p:nvPicPr>
        <p:blipFill>
          <a:blip r:embed="rId6"/>
          <a:stretch>
            <a:fillRect/>
          </a:stretch>
        </p:blipFill>
        <p:spPr>
          <a:xfrm>
            <a:off x="5634751" y="3465512"/>
            <a:ext cx="6557249" cy="3429026"/>
          </a:xfrm>
          <a:prstGeom prst="rect">
            <a:avLst/>
          </a:prstGeom>
        </p:spPr>
      </p:pic>
      <p:pic>
        <p:nvPicPr>
          <p:cNvPr id="6" name="Рисунок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79939" y="880188"/>
            <a:ext cx="3912061" cy="2585325"/>
          </a:xfrm>
          <a:prstGeom prst="rect">
            <a:avLst/>
          </a:prstGeom>
        </p:spPr>
      </p:pic>
    </p:spTree>
    <p:extLst>
      <p:ext uri="{BB962C8B-B14F-4D97-AF65-F5344CB8AC3E}">
        <p14:creationId xmlns:p14="http://schemas.microsoft.com/office/powerpoint/2010/main" val="29676834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20000">
              <a:schemeClr val="accent2">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3287949" cy="3392487"/>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5854" y="2103641"/>
            <a:ext cx="2634708" cy="2996118"/>
          </a:xfrm>
          <a:prstGeom prst="rect">
            <a:avLst/>
          </a:prstGeom>
        </p:spPr>
      </p:pic>
      <p:pic>
        <p:nvPicPr>
          <p:cNvPr id="4" name="Рисунок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74439" y="126401"/>
            <a:ext cx="2413777" cy="2993826"/>
          </a:xfrm>
          <a:prstGeom prst="rect">
            <a:avLst/>
          </a:prstGeom>
        </p:spPr>
      </p:pic>
      <p:sp>
        <p:nvSpPr>
          <p:cNvPr id="6" name="Прямоугольник 5"/>
          <p:cNvSpPr/>
          <p:nvPr/>
        </p:nvSpPr>
        <p:spPr>
          <a:xfrm>
            <a:off x="2052137" y="2967335"/>
            <a:ext cx="10360357" cy="369332"/>
          </a:xfrm>
          <a:prstGeom prst="rect">
            <a:avLst/>
          </a:prstGeom>
          <a:noFill/>
        </p:spPr>
        <p:txBody>
          <a:bodyPr wrap="square" lIns="91440" tIns="45720" rIns="91440" bIns="45720">
            <a:spAutoFit/>
          </a:bodyPr>
          <a:lstStyle/>
          <a:p>
            <a:endParaRPr lang="ru-RU" dirty="0"/>
          </a:p>
        </p:txBody>
      </p:sp>
      <p:pic>
        <p:nvPicPr>
          <p:cNvPr id="7" name="Рисунок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59527" y="2133941"/>
            <a:ext cx="2413777" cy="2965818"/>
          </a:xfrm>
          <a:prstGeom prst="rect">
            <a:avLst/>
          </a:prstGeom>
        </p:spPr>
      </p:pic>
      <p:pic>
        <p:nvPicPr>
          <p:cNvPr id="8" name="Рисунок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254952" y="158175"/>
            <a:ext cx="2624803" cy="2993826"/>
          </a:xfrm>
          <a:prstGeom prst="rect">
            <a:avLst/>
          </a:prstGeom>
        </p:spPr>
      </p:pic>
      <p:sp>
        <p:nvSpPr>
          <p:cNvPr id="9" name="Прямоугольник 8"/>
          <p:cNvSpPr/>
          <p:nvPr/>
        </p:nvSpPr>
        <p:spPr>
          <a:xfrm>
            <a:off x="2578271" y="5610508"/>
            <a:ext cx="6774611" cy="954107"/>
          </a:xfrm>
          <a:prstGeom prst="rect">
            <a:avLst/>
          </a:prstGeom>
          <a:noFill/>
        </p:spPr>
        <p:txBody>
          <a:bodyPr wrap="none" lIns="91440" tIns="45720" rIns="91440" bIns="45720">
            <a:spAutoFit/>
          </a:bodyPr>
          <a:lstStyle/>
          <a:p>
            <a:pPr algn="ctr"/>
            <a:r>
              <a:rPr lang="ru-RU" sz="5600" b="1" dirty="0" smtClean="0">
                <a:ln w="0"/>
                <a:solidFill>
                  <a:srgbClr val="00B050"/>
                </a:solidFill>
                <a:effectLst>
                  <a:reflection blurRad="6350" stA="53000" endA="300" endPos="35500" dir="5400000" sy="-90000" algn="bl" rotWithShape="0"/>
                </a:effectLst>
                <a:latin typeface="Gabriola" panose="04040605051002020D02" pitchFamily="82" charset="0"/>
              </a:rPr>
              <a:t>СПАСИБО ЗА ВНИМАНИЕ .</a:t>
            </a:r>
            <a:endParaRPr lang="ru-RU" sz="5600" b="1" cap="none" spc="0" dirty="0">
              <a:ln w="0"/>
              <a:solidFill>
                <a:srgbClr val="00B050"/>
              </a:solidFill>
              <a:effectLst>
                <a:reflection blurRad="6350" stA="53000" endA="300" endPos="35500" dir="5400000" sy="-90000" algn="bl" rotWithShape="0"/>
              </a:effectLst>
              <a:latin typeface="Gabriola" panose="04040605051002020D02" pitchFamily="82" charset="0"/>
            </a:endParaRPr>
          </a:p>
        </p:txBody>
      </p:sp>
    </p:spTree>
    <p:extLst>
      <p:ext uri="{BB962C8B-B14F-4D97-AF65-F5344CB8AC3E}">
        <p14:creationId xmlns:p14="http://schemas.microsoft.com/office/powerpoint/2010/main" val="3347484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22000">
              <a:schemeClr val="accent2">
                <a:lumMod val="20000"/>
                <a:lumOff val="80000"/>
              </a:schemeClr>
            </a:gs>
            <a:gs pos="65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smtClean="0">
                <a:solidFill>
                  <a:srgbClr val="00B050"/>
                </a:solidFill>
                <a:latin typeface="Gabriola" panose="04040605051002020D02" pitchFamily="82" charset="0"/>
              </a:rPr>
              <a:t>СОДЕРЖАНИЕ:</a:t>
            </a:r>
            <a:endParaRPr lang="ru-RU" sz="5400" b="1" dirty="0">
              <a:solidFill>
                <a:srgbClr val="00B050"/>
              </a:solidFill>
              <a:latin typeface="Gabriola" panose="04040605051002020D02" pitchFamily="82" charset="0"/>
            </a:endParaRPr>
          </a:p>
        </p:txBody>
      </p:sp>
      <p:sp>
        <p:nvSpPr>
          <p:cNvPr id="3" name="Объект 2"/>
          <p:cNvSpPr>
            <a:spLocks noGrp="1"/>
          </p:cNvSpPr>
          <p:nvPr>
            <p:ph idx="1"/>
          </p:nvPr>
        </p:nvSpPr>
        <p:spPr/>
        <p:txBody>
          <a:bodyPr/>
          <a:lstStyle/>
          <a:p>
            <a:r>
              <a:rPr lang="ru-RU" dirty="0" smtClean="0"/>
              <a:t>УСЛОВИЯ ДЛЯ РЕАЛИЗАЦИИ ПРОЕКТА</a:t>
            </a:r>
          </a:p>
          <a:p>
            <a:r>
              <a:rPr lang="ru-RU" dirty="0" smtClean="0"/>
              <a:t>ЦЕЛЕВАЯ АУДИТОРИЯ ПРОЕКТА</a:t>
            </a:r>
          </a:p>
          <a:p>
            <a:r>
              <a:rPr lang="ru-RU" dirty="0" smtClean="0"/>
              <a:t>ОБЪЕМ ПРОЕКТА</a:t>
            </a:r>
          </a:p>
          <a:p>
            <a:r>
              <a:rPr lang="ru-RU" dirty="0" smtClean="0"/>
              <a:t>БЮДЖЕТ ПРОЕКТА</a:t>
            </a:r>
          </a:p>
          <a:p>
            <a:r>
              <a:rPr lang="ru-RU" dirty="0" smtClean="0"/>
              <a:t>ВОЗМОЖНЫЕ ВАРИАНТЫ ДЛЯ РЕАЛИЗАЦИИ – СЛАЙДЫ</a:t>
            </a:r>
          </a:p>
          <a:p>
            <a:r>
              <a:rPr lang="ru-RU" dirty="0" smtClean="0"/>
              <a:t>СПАСИБО ЗА ВНИМАНИЕ</a:t>
            </a:r>
          </a:p>
          <a:p>
            <a:pPr marL="0" indent="0">
              <a:buNone/>
            </a:pPr>
            <a:endParaRPr lang="ru-RU" dirty="0"/>
          </a:p>
        </p:txBody>
      </p:sp>
      <p:sp>
        <p:nvSpPr>
          <p:cNvPr id="4" name="Прямоугольник 3"/>
          <p:cNvSpPr/>
          <p:nvPr/>
        </p:nvSpPr>
        <p:spPr>
          <a:xfrm>
            <a:off x="10261799" y="6488668"/>
            <a:ext cx="1785169" cy="369332"/>
          </a:xfrm>
          <a:prstGeom prst="rect">
            <a:avLst/>
          </a:prstGeom>
        </p:spPr>
        <p:txBody>
          <a:bodyPr wrap="none">
            <a:spAutoFit/>
          </a:bodyPr>
          <a:lstStyle/>
          <a:p>
            <a:pPr algn="ctr"/>
            <a:r>
              <a:rPr lang="ru-RU" dirty="0" smtClean="0">
                <a:ln w="0"/>
                <a:solidFill>
                  <a:srgbClr val="00B050"/>
                </a:solidFill>
                <a:effectLst>
                  <a:outerShdw blurRad="38100" dist="19050" dir="2700000" algn="tl" rotWithShape="0">
                    <a:schemeClr val="dk1">
                      <a:alpha val="40000"/>
                    </a:schemeClr>
                  </a:outerShdw>
                </a:effectLst>
              </a:rPr>
              <a:t>г. </a:t>
            </a:r>
            <a:r>
              <a:rPr lang="ru-RU" dirty="0">
                <a:ln w="0"/>
                <a:solidFill>
                  <a:srgbClr val="00B050"/>
                </a:solidFill>
                <a:effectLst>
                  <a:outerShdw blurRad="38100" dist="19050" dir="2700000" algn="tl" rotWithShape="0">
                    <a:schemeClr val="dk1">
                      <a:alpha val="40000"/>
                    </a:schemeClr>
                  </a:outerShdw>
                </a:effectLst>
              </a:rPr>
              <a:t>Коряжма 2023</a:t>
            </a:r>
          </a:p>
        </p:txBody>
      </p:sp>
    </p:spTree>
    <p:extLst>
      <p:ext uri="{BB962C8B-B14F-4D97-AF65-F5344CB8AC3E}">
        <p14:creationId xmlns:p14="http://schemas.microsoft.com/office/powerpoint/2010/main" val="2755424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43000">
              <a:schemeClr val="accent2">
                <a:lumMod val="20000"/>
                <a:lumOff val="80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7264" y="76200"/>
            <a:ext cx="10515600" cy="1227307"/>
          </a:xfrm>
          <a:noFill/>
        </p:spPr>
        <p:txBody>
          <a:bodyPr>
            <a:normAutofit/>
          </a:bodyPr>
          <a:lstStyle/>
          <a:p>
            <a:r>
              <a:rPr lang="ru-RU" sz="5400" b="1" dirty="0" smtClean="0">
                <a:solidFill>
                  <a:srgbClr val="00B050"/>
                </a:solidFill>
                <a:latin typeface="Gabriola" panose="04040605051002020D02" pitchFamily="82" charset="0"/>
              </a:rPr>
              <a:t>УСЛОВИЯ ДЛЯ РЕАЛИЗАЦИИ ПРОЕКТА:</a:t>
            </a:r>
            <a:endParaRPr lang="ru-RU" sz="5400" b="1" dirty="0">
              <a:solidFill>
                <a:srgbClr val="00B050"/>
              </a:solidFill>
              <a:latin typeface="Gabriola" panose="04040605051002020D02" pitchFamily="82" charset="0"/>
            </a:endParaRPr>
          </a:p>
        </p:txBody>
      </p:sp>
      <p:sp>
        <p:nvSpPr>
          <p:cNvPr id="3" name="Объект 2"/>
          <p:cNvSpPr>
            <a:spLocks noGrp="1"/>
          </p:cNvSpPr>
          <p:nvPr>
            <p:ph idx="1"/>
          </p:nvPr>
        </p:nvSpPr>
        <p:spPr>
          <a:xfrm>
            <a:off x="1077686" y="1303507"/>
            <a:ext cx="10276114" cy="5185162"/>
          </a:xfrm>
        </p:spPr>
        <p:txBody>
          <a:bodyPr>
            <a:normAutofit lnSpcReduction="10000"/>
          </a:bodyPr>
          <a:lstStyle/>
          <a:p>
            <a:r>
              <a:rPr lang="ru-RU" dirty="0" smtClean="0"/>
              <a:t>ОТСУТСТВИЕ СТАЦИОНАРНОЙ СЦЕНЫ НА ТЕРРИТОРИИ ГОРОДА</a:t>
            </a:r>
          </a:p>
          <a:p>
            <a:r>
              <a:rPr lang="ru-RU" dirty="0" smtClean="0"/>
              <a:t>БЛАГОУСТРОЕНА МАЛАЯ ЧАСТЬ НАБЕРЕЖНОЙ</a:t>
            </a:r>
          </a:p>
          <a:p>
            <a:r>
              <a:rPr lang="ru-RU" dirty="0" smtClean="0"/>
              <a:t>АКТИВНЫЙ ОТДЫХА В ЛЕТНИЙ ПЕРИОД</a:t>
            </a:r>
          </a:p>
          <a:p>
            <a:r>
              <a:rPr lang="ru-RU" dirty="0" smtClean="0"/>
              <a:t>ВЫЯВЛЕНИЕ И ПОДДЕРЖКА МОЛОДЫХ ТВОРЧЕСКИХ КОЛЛЕКТИВОВ</a:t>
            </a:r>
          </a:p>
          <a:p>
            <a:r>
              <a:rPr lang="ru-RU" dirty="0" smtClean="0"/>
              <a:t>ДОСТУПНОСТЬ НАСЕЛЕНИЯ ГОРОДА К КУЛЬТУРНЫМ ЦЕННОСТЯМ, ИНФОРМАЦИОННЫМ РЕСУРСАМ</a:t>
            </a:r>
          </a:p>
          <a:p>
            <a:r>
              <a:rPr lang="ru-RU" dirty="0" smtClean="0"/>
              <a:t>ЗВУКОВОЕ ОБОРУДОВАНИЕ ДЛЯ УЛИЧНЫХ МЕРОПРИЯТИЙ В ЧАСТНЫХ РУКАХ</a:t>
            </a:r>
          </a:p>
          <a:p>
            <a:r>
              <a:rPr lang="ru-RU" dirty="0" smtClean="0"/>
              <a:t>ПОГОДНЫЕ УСЛОВИЯ</a:t>
            </a:r>
          </a:p>
          <a:p>
            <a:r>
              <a:rPr lang="ru-RU" dirty="0" smtClean="0"/>
              <a:t>ТВОРЧЕСКИЙ ПОТЕНЦИАЛ ГОРОДСКИХ УЧРЕЖДЕНИЙ КУЛЬТУРЫ И СПОРТА</a:t>
            </a:r>
          </a:p>
          <a:p>
            <a:endParaRPr lang="ru-RU" dirty="0" smtClean="0"/>
          </a:p>
          <a:p>
            <a:endParaRPr lang="ru-RU" dirty="0" smtClean="0"/>
          </a:p>
          <a:p>
            <a:endParaRPr lang="ru-RU" dirty="0" smtClean="0"/>
          </a:p>
          <a:p>
            <a:endParaRPr lang="ru-RU" dirty="0" smtClean="0"/>
          </a:p>
          <a:p>
            <a:endParaRPr lang="ru-RU" dirty="0"/>
          </a:p>
        </p:txBody>
      </p:sp>
      <p:sp>
        <p:nvSpPr>
          <p:cNvPr id="5" name="Прямоугольник 4"/>
          <p:cNvSpPr/>
          <p:nvPr/>
        </p:nvSpPr>
        <p:spPr>
          <a:xfrm>
            <a:off x="10461216" y="6488668"/>
            <a:ext cx="1785169" cy="369332"/>
          </a:xfrm>
          <a:prstGeom prst="rect">
            <a:avLst/>
          </a:prstGeom>
        </p:spPr>
        <p:txBody>
          <a:bodyPr wrap="none">
            <a:spAutoFit/>
          </a:bodyPr>
          <a:lstStyle/>
          <a:p>
            <a:pPr algn="ctr"/>
            <a:r>
              <a:rPr lang="ru-RU" dirty="0" smtClean="0">
                <a:ln w="0"/>
                <a:solidFill>
                  <a:srgbClr val="00B050"/>
                </a:solidFill>
                <a:effectLst>
                  <a:outerShdw blurRad="38100" dist="19050" dir="2700000" algn="tl" rotWithShape="0">
                    <a:schemeClr val="dk1">
                      <a:alpha val="40000"/>
                    </a:schemeClr>
                  </a:outerShdw>
                </a:effectLst>
              </a:rPr>
              <a:t>г. </a:t>
            </a:r>
            <a:r>
              <a:rPr lang="ru-RU" dirty="0">
                <a:ln w="0"/>
                <a:solidFill>
                  <a:srgbClr val="00B050"/>
                </a:solidFill>
                <a:effectLst>
                  <a:outerShdw blurRad="38100" dist="19050" dir="2700000" algn="tl" rotWithShape="0">
                    <a:schemeClr val="dk1">
                      <a:alpha val="40000"/>
                    </a:schemeClr>
                  </a:outerShdw>
                </a:effectLst>
              </a:rPr>
              <a:t>Коряжма 2023</a:t>
            </a:r>
          </a:p>
        </p:txBody>
      </p:sp>
    </p:spTree>
    <p:extLst>
      <p:ext uri="{BB962C8B-B14F-4D97-AF65-F5344CB8AC3E}">
        <p14:creationId xmlns:p14="http://schemas.microsoft.com/office/powerpoint/2010/main" val="25595807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43000">
              <a:schemeClr val="accent2">
                <a:lumMod val="20000"/>
                <a:lumOff val="80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smtClean="0">
                <a:solidFill>
                  <a:srgbClr val="00B050"/>
                </a:solidFill>
                <a:latin typeface="Gabriola" panose="04040605051002020D02" pitchFamily="82" charset="0"/>
              </a:rPr>
              <a:t>ГОРОД КОРЯЖМА</a:t>
            </a:r>
            <a:endParaRPr lang="ru-RU" sz="5400" b="1" dirty="0">
              <a:solidFill>
                <a:srgbClr val="00B050"/>
              </a:solidFill>
              <a:latin typeface="Gabriola" panose="04040605051002020D02" pitchFamily="82" charset="0"/>
            </a:endParaRPr>
          </a:p>
        </p:txBody>
      </p:sp>
      <p:sp>
        <p:nvSpPr>
          <p:cNvPr id="3" name="Объект 2"/>
          <p:cNvSpPr>
            <a:spLocks noGrp="1"/>
          </p:cNvSpPr>
          <p:nvPr>
            <p:ph idx="1"/>
          </p:nvPr>
        </p:nvSpPr>
        <p:spPr/>
        <p:txBody>
          <a:bodyPr>
            <a:normAutofit fontScale="92500" lnSpcReduction="10000"/>
          </a:bodyPr>
          <a:lstStyle/>
          <a:p>
            <a:r>
              <a:rPr lang="ru-RU" dirty="0" smtClean="0">
                <a:effectLst>
                  <a:outerShdw blurRad="38100" dist="38100" dir="2700000" algn="tl">
                    <a:srgbClr val="000000">
                      <a:alpha val="43137"/>
                    </a:srgbClr>
                  </a:outerShdw>
                </a:effectLst>
                <a:cs typeface="Times New Roman" panose="02020603050405020304" pitchFamily="18" charset="0"/>
              </a:rPr>
              <a:t>ГОРОД В АРХАНГЕЛЬСКОЙ ОБЛАСТИ</a:t>
            </a:r>
            <a:endParaRPr lang="ru-RU" dirty="0">
              <a:effectLst>
                <a:outerShdw blurRad="38100" dist="38100" dir="2700000" algn="tl">
                  <a:srgbClr val="000000">
                    <a:alpha val="43137"/>
                  </a:srgbClr>
                </a:outerShdw>
              </a:effectLst>
              <a:cs typeface="Times New Roman" panose="02020603050405020304" pitchFamily="18" charset="0"/>
            </a:endParaRPr>
          </a:p>
          <a:p>
            <a:r>
              <a:rPr lang="ru-RU" dirty="0" smtClean="0">
                <a:effectLst>
                  <a:outerShdw blurRad="38100" dist="38100" dir="2700000" algn="tl">
                    <a:srgbClr val="000000">
                      <a:alpha val="43137"/>
                    </a:srgbClr>
                  </a:outerShdw>
                </a:effectLst>
                <a:cs typeface="Times New Roman" panose="02020603050405020304" pitchFamily="18" charset="0"/>
              </a:rPr>
              <a:t>ЦЕНТР ГОРОДСКОГО ОКРУГА</a:t>
            </a:r>
            <a:endParaRPr lang="ru-RU" dirty="0">
              <a:effectLst>
                <a:outerShdw blurRad="38100" dist="38100" dir="2700000" algn="tl">
                  <a:srgbClr val="000000">
                    <a:alpha val="43137"/>
                  </a:srgbClr>
                </a:outerShdw>
              </a:effectLst>
              <a:cs typeface="Times New Roman" panose="02020603050405020304" pitchFamily="18" charset="0"/>
            </a:endParaRPr>
          </a:p>
          <a:p>
            <a:r>
              <a:rPr lang="ru-RU" dirty="0" smtClean="0">
                <a:effectLst>
                  <a:outerShdw blurRad="38100" dist="38100" dir="2700000" algn="tl">
                    <a:srgbClr val="000000">
                      <a:alpha val="43137"/>
                    </a:srgbClr>
                  </a:outerShdw>
                </a:effectLst>
                <a:cs typeface="Times New Roman" panose="02020603050405020304" pitchFamily="18" charset="0"/>
              </a:rPr>
              <a:t>ЧИСЛЕННОСТЬ НАСЕЛЕНИЯ— </a:t>
            </a:r>
            <a:r>
              <a:rPr lang="ru-RU" dirty="0">
                <a:solidFill>
                  <a:srgbClr val="00B050"/>
                </a:solidFill>
                <a:effectLst>
                  <a:outerShdw blurRad="38100" dist="38100" dir="2700000" algn="tl">
                    <a:srgbClr val="000000">
                      <a:alpha val="43137"/>
                    </a:srgbClr>
                  </a:outerShdw>
                </a:effectLst>
                <a:cs typeface="Times New Roman" panose="02020603050405020304" pitchFamily="18" charset="0"/>
              </a:rPr>
              <a:t>34 523 </a:t>
            </a:r>
            <a:r>
              <a:rPr lang="ru-RU" dirty="0" smtClean="0">
                <a:effectLst>
                  <a:outerShdw blurRad="38100" dist="38100" dir="2700000" algn="tl">
                    <a:srgbClr val="000000">
                      <a:alpha val="43137"/>
                    </a:srgbClr>
                  </a:outerShdw>
                </a:effectLst>
                <a:cs typeface="Times New Roman" panose="02020603050405020304" pitchFamily="18" charset="0"/>
              </a:rPr>
              <a:t>ЧЕЛОВЕКА</a:t>
            </a:r>
          </a:p>
          <a:p>
            <a:r>
              <a:rPr lang="ru-RU" sz="3700" b="1" dirty="0" smtClean="0">
                <a:solidFill>
                  <a:srgbClr val="00B050"/>
                </a:solidFill>
                <a:effectLst>
                  <a:outerShdw blurRad="38100" dist="38100" dir="2700000" algn="tl">
                    <a:srgbClr val="000000">
                      <a:alpha val="43137"/>
                    </a:srgbClr>
                  </a:outerShdw>
                </a:effectLst>
                <a:latin typeface="Gabriola" panose="04040605051002020D02" pitchFamily="82" charset="0"/>
                <a:cs typeface="Times New Roman" panose="02020603050405020304" pitchFamily="18" charset="0"/>
              </a:rPr>
              <a:t>В ГОРОДЕ </a:t>
            </a:r>
            <a:r>
              <a:rPr lang="ru-RU" sz="3700" b="1" dirty="0" smtClean="0">
                <a:solidFill>
                  <a:srgbClr val="00B05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 </a:t>
            </a:r>
            <a:r>
              <a:rPr lang="ru-RU" sz="3700" b="1" dirty="0" smtClean="0">
                <a:solidFill>
                  <a:srgbClr val="00B050"/>
                </a:solidFill>
                <a:effectLst>
                  <a:outerShdw blurRad="38100" dist="38100" dir="2700000" algn="tl">
                    <a:srgbClr val="000000">
                      <a:alpha val="43137"/>
                    </a:srgbClr>
                  </a:outerShdw>
                </a:effectLst>
                <a:latin typeface="Gabriola" panose="04040605051002020D02" pitchFamily="82" charset="0"/>
                <a:cs typeface="Times New Roman" panose="02020603050405020304" pitchFamily="18" charset="0"/>
              </a:rPr>
              <a:t>УЧРЕЖДЕНИЙ КУЛЬТУРЫ</a:t>
            </a:r>
            <a:endParaRPr lang="ru-RU" sz="3700" b="1" dirty="0" smtClean="0">
              <a:solidFill>
                <a:srgbClr val="00B050"/>
              </a:solidFill>
              <a:effectLst>
                <a:outerShdw blurRad="38100" dist="38100" dir="2700000" algn="tl">
                  <a:srgbClr val="000000">
                    <a:alpha val="43137"/>
                  </a:srgbClr>
                </a:outerShdw>
              </a:effectLst>
              <a:latin typeface="Gabriola" panose="04040605051002020D02" pitchFamily="82" charset="0"/>
              <a:cs typeface="Times New Roman" panose="02020603050405020304" pitchFamily="18" charset="0"/>
            </a:endParaRPr>
          </a:p>
          <a:p>
            <a:r>
              <a:rPr lang="ru-RU" dirty="0">
                <a:ln w="0"/>
                <a:effectLst>
                  <a:outerShdw blurRad="38100" dist="19050" dir="2700000" algn="tl" rotWithShape="0">
                    <a:schemeClr val="dk1">
                      <a:alpha val="40000"/>
                    </a:schemeClr>
                  </a:outerShdw>
                </a:effectLst>
                <a:cs typeface="Complex" panose="00000400000000000000" pitchFamily="2" charset="0"/>
              </a:rPr>
              <a:t>МУ «МКЦ «РОДИНА»</a:t>
            </a:r>
          </a:p>
          <a:p>
            <a:r>
              <a:rPr lang="ru-RU" dirty="0">
                <a:ln w="0"/>
                <a:effectLst>
                  <a:outerShdw blurRad="38100" dist="19050" dir="2700000" algn="tl" rotWithShape="0">
                    <a:schemeClr val="dk1">
                      <a:alpha val="40000"/>
                    </a:schemeClr>
                  </a:outerShdw>
                </a:effectLst>
                <a:cs typeface="Complex" panose="00000400000000000000" pitchFamily="2" charset="0"/>
              </a:rPr>
              <a:t>МБУДО </a:t>
            </a:r>
            <a:r>
              <a:rPr lang="ru-RU" dirty="0" smtClean="0">
                <a:ln w="0"/>
                <a:effectLst>
                  <a:outerShdw blurRad="38100" dist="19050" dir="2700000" algn="tl" rotWithShape="0">
                    <a:schemeClr val="dk1">
                      <a:alpha val="40000"/>
                    </a:schemeClr>
                  </a:outerShdw>
                </a:effectLst>
                <a:cs typeface="Complex" panose="00000400000000000000" pitchFamily="2" charset="0"/>
              </a:rPr>
              <a:t>«КОРЯЖЕМСКАЯ </a:t>
            </a:r>
            <a:r>
              <a:rPr lang="ru-RU" dirty="0">
                <a:ln w="0"/>
                <a:effectLst>
                  <a:outerShdw blurRad="38100" dist="19050" dir="2700000" algn="tl" rotWithShape="0">
                    <a:schemeClr val="dk1">
                      <a:alpha val="40000"/>
                    </a:schemeClr>
                  </a:outerShdw>
                </a:effectLst>
                <a:cs typeface="Complex" panose="00000400000000000000" pitchFamily="2" charset="0"/>
              </a:rPr>
              <a:t>ДШИ»</a:t>
            </a:r>
          </a:p>
          <a:p>
            <a:r>
              <a:rPr lang="ru-RU" dirty="0">
                <a:ln w="0"/>
                <a:effectLst>
                  <a:outerShdw blurRad="38100" dist="19050" dir="2700000" algn="tl" rotWithShape="0">
                    <a:schemeClr val="dk1">
                      <a:alpha val="40000"/>
                    </a:schemeClr>
                  </a:outerShdw>
                </a:effectLst>
                <a:cs typeface="Complex" panose="00000400000000000000" pitchFamily="2" charset="0"/>
              </a:rPr>
              <a:t>МУ «ККДЦ»</a:t>
            </a:r>
          </a:p>
          <a:p>
            <a:r>
              <a:rPr lang="ru-RU" dirty="0">
                <a:ln w="0"/>
                <a:effectLst>
                  <a:outerShdw blurRad="38100" dist="19050" dir="2700000" algn="tl" rotWithShape="0">
                    <a:schemeClr val="dk1">
                      <a:alpha val="40000"/>
                    </a:schemeClr>
                  </a:outerShdw>
                </a:effectLst>
                <a:cs typeface="Complex" panose="00000400000000000000" pitchFamily="2" charset="0"/>
              </a:rPr>
              <a:t>МУ «</a:t>
            </a:r>
            <a:r>
              <a:rPr lang="ru-RU" dirty="0" smtClean="0">
                <a:ln w="0"/>
                <a:effectLst>
                  <a:outerShdw blurRad="38100" dist="19050" dir="2700000" algn="tl" rotWithShape="0">
                    <a:schemeClr val="dk1">
                      <a:alpha val="40000"/>
                    </a:schemeClr>
                  </a:outerShdw>
                </a:effectLst>
                <a:cs typeface="Complex" panose="00000400000000000000" pitchFamily="2" charset="0"/>
              </a:rPr>
              <a:t>КОРЯЖЕМСКАЯ ЦЕНТРАЛИЗОВАННАЯ БИБЛИОТЕЧНАЯ СИСТЕМА»</a:t>
            </a:r>
            <a:endParaRPr lang="ru-RU" dirty="0">
              <a:ln w="0"/>
              <a:effectLst>
                <a:outerShdw blurRad="38100" dist="19050" dir="2700000" algn="tl" rotWithShape="0">
                  <a:schemeClr val="dk1">
                    <a:alpha val="40000"/>
                  </a:schemeClr>
                </a:outerShdw>
              </a:effectLst>
              <a:cs typeface="Complex" panose="00000400000000000000" pitchFamily="2" charset="0"/>
            </a:endParaRPr>
          </a:p>
          <a:p>
            <a:r>
              <a:rPr lang="ru-RU" dirty="0">
                <a:ln w="0"/>
                <a:effectLst>
                  <a:outerShdw blurRad="38100" dist="19050" dir="2700000" algn="tl" rotWithShape="0">
                    <a:schemeClr val="dk1">
                      <a:alpha val="40000"/>
                    </a:schemeClr>
                  </a:outerShdw>
                </a:effectLst>
                <a:cs typeface="Complex" panose="00000400000000000000" pitchFamily="2" charset="0"/>
              </a:rPr>
              <a:t>ДО </a:t>
            </a:r>
            <a:r>
              <a:rPr lang="ru-RU" dirty="0" smtClean="0">
                <a:ln w="0"/>
                <a:effectLst>
                  <a:outerShdw blurRad="38100" dist="19050" dir="2700000" algn="tl" rotWithShape="0">
                    <a:schemeClr val="dk1">
                      <a:alpha val="40000"/>
                    </a:schemeClr>
                  </a:outerShdw>
                </a:effectLst>
                <a:cs typeface="Complex" panose="00000400000000000000" pitchFamily="2" charset="0"/>
              </a:rPr>
              <a:t>«ДОМ ДЕТСКОГО ТВОРЧЕСТВА»</a:t>
            </a:r>
            <a:endParaRPr lang="ru-RU" dirty="0">
              <a:ln w="0"/>
              <a:effectLst>
                <a:outerShdw blurRad="38100" dist="19050" dir="2700000" algn="tl" rotWithShape="0">
                  <a:schemeClr val="dk1">
                    <a:alpha val="40000"/>
                  </a:schemeClr>
                </a:outerShdw>
              </a:effectLst>
              <a:cs typeface="Complex" panose="00000400000000000000" pitchFamily="2" charset="0"/>
            </a:endParaRPr>
          </a:p>
          <a:p>
            <a:endParaRPr lang="ru-RU" b="1" i="1"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ru-RU" b="1" i="1" u="sng" dirty="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p>
            <a:endParaRPr lang="ru-RU" dirty="0"/>
          </a:p>
        </p:txBody>
      </p:sp>
      <p:sp>
        <p:nvSpPr>
          <p:cNvPr id="4" name="Прямоугольник 3"/>
          <p:cNvSpPr/>
          <p:nvPr/>
        </p:nvSpPr>
        <p:spPr>
          <a:xfrm>
            <a:off x="10406832" y="6488668"/>
            <a:ext cx="1785168" cy="369332"/>
          </a:xfrm>
          <a:prstGeom prst="rect">
            <a:avLst/>
          </a:prstGeom>
        </p:spPr>
        <p:txBody>
          <a:bodyPr wrap="none">
            <a:spAutoFit/>
          </a:bodyPr>
          <a:lstStyle/>
          <a:p>
            <a:pPr algn="ctr"/>
            <a:r>
              <a:rPr lang="ru-RU" dirty="0">
                <a:ln w="0"/>
                <a:solidFill>
                  <a:srgbClr val="00B050"/>
                </a:solidFill>
                <a:effectLst>
                  <a:outerShdw blurRad="38100" dist="19050" dir="2700000" algn="tl" rotWithShape="0">
                    <a:schemeClr val="dk1">
                      <a:alpha val="40000"/>
                    </a:schemeClr>
                  </a:outerShdw>
                </a:effectLst>
              </a:rPr>
              <a:t>г. Коряжма 2023</a:t>
            </a:r>
          </a:p>
        </p:txBody>
      </p:sp>
    </p:spTree>
    <p:extLst>
      <p:ext uri="{BB962C8B-B14F-4D97-AF65-F5344CB8AC3E}">
        <p14:creationId xmlns:p14="http://schemas.microsoft.com/office/powerpoint/2010/main" val="1126691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43000">
              <a:schemeClr val="accent2">
                <a:lumMod val="20000"/>
                <a:lumOff val="80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smtClean="0">
                <a:solidFill>
                  <a:srgbClr val="00B050"/>
                </a:solidFill>
                <a:latin typeface="Gabriola" panose="04040605051002020D02" pitchFamily="82" charset="0"/>
              </a:rPr>
              <a:t>ЦЕЛЕВАЯ АУДИТОРИЯ ПРОЕКТА:</a:t>
            </a:r>
            <a:endParaRPr lang="ru-RU" sz="5400" b="1" dirty="0">
              <a:solidFill>
                <a:srgbClr val="00B050"/>
              </a:solidFill>
              <a:latin typeface="Gabriola" panose="04040605051002020D02" pitchFamily="82" charset="0"/>
            </a:endParaRPr>
          </a:p>
        </p:txBody>
      </p:sp>
      <p:sp>
        <p:nvSpPr>
          <p:cNvPr id="3" name="Объект 2"/>
          <p:cNvSpPr>
            <a:spLocks noGrp="1"/>
          </p:cNvSpPr>
          <p:nvPr>
            <p:ph idx="1"/>
          </p:nvPr>
        </p:nvSpPr>
        <p:spPr/>
        <p:txBody>
          <a:bodyPr/>
          <a:lstStyle/>
          <a:p>
            <a:r>
              <a:rPr lang="ru-RU" dirty="0" smtClean="0"/>
              <a:t>ТВОРЧЕСКИЕ КОЛЛЕКТИВЫ ГОРОДА</a:t>
            </a:r>
          </a:p>
          <a:p>
            <a:r>
              <a:rPr lang="ru-RU" dirty="0" smtClean="0"/>
              <a:t>СПОРТИВНЫЕ КОЛЛЕКТИВЫ ГОРОДА</a:t>
            </a:r>
          </a:p>
          <a:p>
            <a:r>
              <a:rPr lang="ru-RU" dirty="0" smtClean="0"/>
              <a:t>МОЛОДЕЖНЫЕ И ПАТРИОТИЧЕСКИЕ ФОРМИРОВАНИЯ</a:t>
            </a:r>
          </a:p>
          <a:p>
            <a:r>
              <a:rPr lang="ru-RU" dirty="0" smtClean="0"/>
              <a:t>ШКОЛЫ, ДЕТСЕКИЕ САДЫ</a:t>
            </a:r>
          </a:p>
          <a:p>
            <a:r>
              <a:rPr lang="ru-RU" dirty="0" smtClean="0"/>
              <a:t>ВЕТЕРАНЫ</a:t>
            </a:r>
          </a:p>
          <a:p>
            <a:endParaRPr lang="ru-RU" dirty="0" smtClean="0"/>
          </a:p>
          <a:p>
            <a:pPr marL="0" indent="0">
              <a:buNone/>
            </a:pPr>
            <a:r>
              <a:rPr lang="ru-RU" i="1" u="sng" dirty="0" smtClean="0"/>
              <a:t>« МЫ ОЧЕНЬ КРЕПКО СВЯЗАНЫ С ГОРОДОМ, ПОТОМУ ЧТО МЫ ЕГО ПРОДОЛЖЕНИЕ»</a:t>
            </a:r>
          </a:p>
        </p:txBody>
      </p:sp>
      <p:sp>
        <p:nvSpPr>
          <p:cNvPr id="5" name="Прямоугольник 4"/>
          <p:cNvSpPr/>
          <p:nvPr/>
        </p:nvSpPr>
        <p:spPr>
          <a:xfrm>
            <a:off x="10130073" y="6488668"/>
            <a:ext cx="1785169" cy="369332"/>
          </a:xfrm>
          <a:prstGeom prst="rect">
            <a:avLst/>
          </a:prstGeom>
        </p:spPr>
        <p:txBody>
          <a:bodyPr wrap="none">
            <a:spAutoFit/>
          </a:bodyPr>
          <a:lstStyle/>
          <a:p>
            <a:pPr algn="ctr"/>
            <a:r>
              <a:rPr lang="ru-RU" dirty="0" smtClean="0">
                <a:ln w="0"/>
                <a:solidFill>
                  <a:srgbClr val="00B050"/>
                </a:solidFill>
                <a:effectLst>
                  <a:outerShdw blurRad="38100" dist="19050" dir="2700000" algn="tl" rotWithShape="0">
                    <a:schemeClr val="dk1">
                      <a:alpha val="40000"/>
                    </a:schemeClr>
                  </a:outerShdw>
                </a:effectLst>
              </a:rPr>
              <a:t>г. </a:t>
            </a:r>
            <a:r>
              <a:rPr lang="ru-RU" dirty="0">
                <a:ln w="0"/>
                <a:solidFill>
                  <a:srgbClr val="00B050"/>
                </a:solidFill>
                <a:effectLst>
                  <a:outerShdw blurRad="38100" dist="19050" dir="2700000" algn="tl" rotWithShape="0">
                    <a:schemeClr val="dk1">
                      <a:alpha val="40000"/>
                    </a:schemeClr>
                  </a:outerShdw>
                </a:effectLst>
              </a:rPr>
              <a:t>Коряжма 2023</a:t>
            </a:r>
          </a:p>
        </p:txBody>
      </p:sp>
    </p:spTree>
    <p:extLst>
      <p:ext uri="{BB962C8B-B14F-4D97-AF65-F5344CB8AC3E}">
        <p14:creationId xmlns:p14="http://schemas.microsoft.com/office/powerpoint/2010/main" val="18961713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43000">
              <a:schemeClr val="accent2">
                <a:lumMod val="20000"/>
                <a:lumOff val="80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smtClean="0">
                <a:solidFill>
                  <a:srgbClr val="00B050"/>
                </a:solidFill>
                <a:latin typeface="Gabriola" panose="04040605051002020D02" pitchFamily="82" charset="0"/>
              </a:rPr>
              <a:t>ОБЪЕМ ПРОЕКТА:</a:t>
            </a:r>
            <a:endParaRPr lang="ru-RU" sz="5400" b="1" dirty="0">
              <a:solidFill>
                <a:srgbClr val="00B050"/>
              </a:solidFill>
              <a:latin typeface="Gabriola" panose="04040605051002020D02" pitchFamily="82" charset="0"/>
            </a:endParaRPr>
          </a:p>
        </p:txBody>
      </p:sp>
      <p:sp>
        <p:nvSpPr>
          <p:cNvPr id="3" name="Объект 2"/>
          <p:cNvSpPr>
            <a:spLocks noGrp="1"/>
          </p:cNvSpPr>
          <p:nvPr>
            <p:ph idx="1"/>
          </p:nvPr>
        </p:nvSpPr>
        <p:spPr/>
        <p:txBody>
          <a:bodyPr/>
          <a:lstStyle/>
          <a:p>
            <a:r>
              <a:rPr lang="ru-RU" dirty="0" smtClean="0"/>
              <a:t>РАЗРАБОТКА ПРОЕКТА</a:t>
            </a:r>
          </a:p>
          <a:p>
            <a:r>
              <a:rPr lang="ru-RU" dirty="0" smtClean="0"/>
              <a:t>РАЗРАБОТКА СМЕТНОЙ ДОКУМЕНТАЦИИ</a:t>
            </a:r>
          </a:p>
          <a:p>
            <a:r>
              <a:rPr lang="ru-RU" dirty="0" smtClean="0"/>
              <a:t>СТАЦИОНАРНАЯ СЦЕНА</a:t>
            </a:r>
          </a:p>
          <a:p>
            <a:r>
              <a:rPr lang="ru-RU" dirty="0" smtClean="0"/>
              <a:t>КИНОТЕАТР</a:t>
            </a:r>
          </a:p>
          <a:p>
            <a:r>
              <a:rPr lang="ru-RU" dirty="0" smtClean="0"/>
              <a:t>ТАНЦПОЛ</a:t>
            </a:r>
          </a:p>
          <a:p>
            <a:r>
              <a:rPr lang="ru-RU" dirty="0" smtClean="0"/>
              <a:t>ЗОНЫ ОТДЫХА, ПАРКОВАЯ ЗОНА</a:t>
            </a:r>
          </a:p>
          <a:p>
            <a:r>
              <a:rPr lang="ru-RU" dirty="0" smtClean="0"/>
              <a:t>УМНЫЙ СКВЕР</a:t>
            </a:r>
            <a:endParaRPr lang="ru-RU" dirty="0"/>
          </a:p>
        </p:txBody>
      </p:sp>
      <p:sp>
        <p:nvSpPr>
          <p:cNvPr id="4" name="Прямоугольник 3"/>
          <p:cNvSpPr/>
          <p:nvPr/>
        </p:nvSpPr>
        <p:spPr>
          <a:xfrm>
            <a:off x="10400452" y="6488668"/>
            <a:ext cx="1785169" cy="369332"/>
          </a:xfrm>
          <a:prstGeom prst="rect">
            <a:avLst/>
          </a:prstGeom>
        </p:spPr>
        <p:txBody>
          <a:bodyPr wrap="none">
            <a:spAutoFit/>
          </a:bodyPr>
          <a:lstStyle/>
          <a:p>
            <a:pPr algn="ctr"/>
            <a:r>
              <a:rPr lang="ru-RU" dirty="0" smtClean="0">
                <a:ln w="0"/>
                <a:solidFill>
                  <a:srgbClr val="00B050"/>
                </a:solidFill>
                <a:effectLst>
                  <a:outerShdw blurRad="38100" dist="19050" dir="2700000" algn="tl" rotWithShape="0">
                    <a:schemeClr val="dk1">
                      <a:alpha val="40000"/>
                    </a:schemeClr>
                  </a:outerShdw>
                </a:effectLst>
              </a:rPr>
              <a:t>г. </a:t>
            </a:r>
            <a:r>
              <a:rPr lang="ru-RU" dirty="0">
                <a:ln w="0"/>
                <a:solidFill>
                  <a:srgbClr val="00B050"/>
                </a:solidFill>
                <a:effectLst>
                  <a:outerShdw blurRad="38100" dist="19050" dir="2700000" algn="tl" rotWithShape="0">
                    <a:schemeClr val="dk1">
                      <a:alpha val="40000"/>
                    </a:schemeClr>
                  </a:outerShdw>
                </a:effectLst>
              </a:rPr>
              <a:t>Коряжма 2023</a:t>
            </a:r>
          </a:p>
        </p:txBody>
      </p:sp>
    </p:spTree>
    <p:extLst>
      <p:ext uri="{BB962C8B-B14F-4D97-AF65-F5344CB8AC3E}">
        <p14:creationId xmlns:p14="http://schemas.microsoft.com/office/powerpoint/2010/main" val="42528436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43000">
              <a:schemeClr val="accent2">
                <a:lumMod val="20000"/>
                <a:lumOff val="80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smtClean="0">
                <a:solidFill>
                  <a:srgbClr val="00B050"/>
                </a:solidFill>
                <a:latin typeface="Gabriola" panose="04040605051002020D02" pitchFamily="82" charset="0"/>
              </a:rPr>
              <a:t>БЮДЖЕТ ПРОЕКТА:</a:t>
            </a:r>
            <a:endParaRPr lang="ru-RU" sz="5400" b="1" dirty="0">
              <a:solidFill>
                <a:srgbClr val="00B050"/>
              </a:solidFill>
              <a:latin typeface="Gabriola" panose="04040605051002020D02" pitchFamily="82" charset="0"/>
            </a:endParaRPr>
          </a:p>
        </p:txBody>
      </p:sp>
      <p:sp>
        <p:nvSpPr>
          <p:cNvPr id="3" name="Объект 2"/>
          <p:cNvSpPr>
            <a:spLocks noGrp="1"/>
          </p:cNvSpPr>
          <p:nvPr>
            <p:ph idx="1"/>
          </p:nvPr>
        </p:nvSpPr>
        <p:spPr/>
        <p:txBody>
          <a:bodyPr>
            <a:normAutofit fontScale="85000" lnSpcReduction="20000"/>
          </a:bodyPr>
          <a:lstStyle/>
          <a:p>
            <a:r>
              <a:rPr lang="ru-RU" dirty="0" smtClean="0"/>
              <a:t>КРЫТАЯ СТАЦИОНАРНАЯ СЦЕНА, ГРИМЕРКИ –</a:t>
            </a:r>
            <a:r>
              <a:rPr lang="ru-RU" sz="2400" dirty="0" smtClean="0">
                <a:latin typeface="Arial" panose="020B0604020202020204" pitchFamily="34" charset="0"/>
                <a:cs typeface="Arial" panose="020B0604020202020204" pitchFamily="34" charset="0"/>
              </a:rPr>
              <a:t> </a:t>
            </a:r>
            <a:r>
              <a:rPr lang="ru-RU" sz="2400" dirty="0">
                <a:latin typeface="Arial" panose="020B0604020202020204" pitchFamily="34" charset="0"/>
                <a:cs typeface="Arial" panose="020B0604020202020204" pitchFamily="34" charset="0"/>
              </a:rPr>
              <a:t>Средняя цена строительства </a:t>
            </a:r>
            <a:r>
              <a:rPr lang="ru-RU" sz="2400" dirty="0" smtClean="0">
                <a:latin typeface="Arial" panose="020B0604020202020204" pitchFamily="34" charset="0"/>
                <a:cs typeface="Arial" panose="020B0604020202020204" pitchFamily="34" charset="0"/>
              </a:rPr>
              <a:t>с </a:t>
            </a:r>
            <a:r>
              <a:rPr lang="ru-RU" sz="2400" dirty="0">
                <a:latin typeface="Arial" panose="020B0604020202020204" pitchFamily="34" charset="0"/>
                <a:cs typeface="Arial" panose="020B0604020202020204" pitchFamily="34" charset="0"/>
              </a:rPr>
              <a:t>несущим металлическим каркасом, стенами из сэндвич-панелей толщиной 150 мм составляет 45000-60000 рублей за метр квадратный.</a:t>
            </a:r>
            <a:endParaRPr lang="ru-RU" sz="2400" dirty="0" smtClean="0">
              <a:latin typeface="Arial" panose="020B0604020202020204" pitchFamily="34" charset="0"/>
              <a:cs typeface="Arial" panose="020B0604020202020204" pitchFamily="34" charset="0"/>
            </a:endParaRPr>
          </a:p>
          <a:p>
            <a:r>
              <a:rPr lang="ru-RU" dirty="0" smtClean="0"/>
              <a:t>ТАНЦПОЛ – </a:t>
            </a:r>
            <a:r>
              <a:rPr lang="ru-RU" sz="2400" dirty="0" smtClean="0">
                <a:latin typeface="Arial" panose="020B0604020202020204" pitchFamily="34" charset="0"/>
                <a:cs typeface="Arial" panose="020B0604020202020204" pitchFamily="34" charset="0"/>
              </a:rPr>
              <a:t>настил деревянного покрытия </a:t>
            </a:r>
            <a:r>
              <a:rPr lang="ru-RU" dirty="0" smtClean="0"/>
              <a:t>1.100 ЗА 1 КВ. МЕТР</a:t>
            </a:r>
            <a:endParaRPr lang="ru-RU" dirty="0" smtClean="0"/>
          </a:p>
          <a:p>
            <a:r>
              <a:rPr lang="ru-RU" dirty="0" smtClean="0"/>
              <a:t>ЗОНЫ ОТДЫХА</a:t>
            </a:r>
          </a:p>
          <a:p>
            <a:r>
              <a:rPr lang="ru-RU" dirty="0" smtClean="0"/>
              <a:t>КИНОТЕАТР – </a:t>
            </a:r>
            <a:r>
              <a:rPr lang="ru-RU" sz="2600" dirty="0" smtClean="0">
                <a:latin typeface="Arial" panose="020B0604020202020204" pitchFamily="34" charset="0"/>
                <a:cs typeface="Arial" panose="020B0604020202020204" pitchFamily="34" charset="0"/>
              </a:rPr>
              <a:t>установка на металлоконструкциях, монтаж, </a:t>
            </a:r>
            <a:r>
              <a:rPr lang="en-US" sz="2600" dirty="0" smtClean="0">
                <a:latin typeface="Arial" panose="020B0604020202020204" pitchFamily="34" charset="0"/>
                <a:cs typeface="Arial" panose="020B0604020202020204" pitchFamily="34" charset="0"/>
              </a:rPr>
              <a:t>smart </a:t>
            </a:r>
            <a:r>
              <a:rPr lang="ru-RU" sz="2600" dirty="0" smtClean="0">
                <a:latin typeface="Arial" panose="020B0604020202020204" pitchFamily="34" charset="0"/>
                <a:cs typeface="Arial" panose="020B0604020202020204" pitchFamily="34" charset="0"/>
              </a:rPr>
              <a:t>подключение от </a:t>
            </a:r>
            <a:r>
              <a:rPr lang="ru-RU" dirty="0" smtClean="0"/>
              <a:t>1.000.000 РУБ</a:t>
            </a:r>
            <a:endParaRPr lang="ru-RU" dirty="0" smtClean="0"/>
          </a:p>
          <a:p>
            <a:r>
              <a:rPr lang="ru-RU" dirty="0" smtClean="0"/>
              <a:t>МТС ПОКРЫТИЕ ПЛОЩАДКИ- УМНЫЙ СКВЕР – </a:t>
            </a:r>
            <a:r>
              <a:rPr lang="ru-RU" u="sng" dirty="0" smtClean="0"/>
              <a:t>В РАМКАХ ПРОЕКТА «УМНЫЙ ГОРОД»</a:t>
            </a:r>
          </a:p>
          <a:p>
            <a:r>
              <a:rPr lang="ru-RU" dirty="0" smtClean="0"/>
              <a:t>ЗВУКОВОЕ ОБОРУДОВАНИЕ + </a:t>
            </a:r>
            <a:r>
              <a:rPr lang="ru-RU" dirty="0" smtClean="0"/>
              <a:t>ОСВЕЩЕНИЕ – 5.000.000 РУБ</a:t>
            </a:r>
            <a:endParaRPr lang="ru-RU" dirty="0" smtClean="0"/>
          </a:p>
          <a:p>
            <a:r>
              <a:rPr lang="ru-RU" dirty="0" smtClean="0"/>
              <a:t>АРТ ОБЪЕКТ </a:t>
            </a:r>
            <a:r>
              <a:rPr lang="ru-RU" dirty="0" smtClean="0"/>
              <a:t>– </a:t>
            </a:r>
          </a:p>
          <a:p>
            <a:r>
              <a:rPr lang="ru-RU" dirty="0" smtClean="0"/>
              <a:t>ДОКУМЕНТАЦИЯ ПРОЕКТА – 1.100 РУБ ЗА 1 КВ.МЕТР</a:t>
            </a:r>
            <a:endParaRPr lang="ru-RU" dirty="0"/>
          </a:p>
        </p:txBody>
      </p:sp>
      <p:sp>
        <p:nvSpPr>
          <p:cNvPr id="4" name="Прямоугольник 3"/>
          <p:cNvSpPr/>
          <p:nvPr/>
        </p:nvSpPr>
        <p:spPr>
          <a:xfrm>
            <a:off x="10400452" y="6488668"/>
            <a:ext cx="1785169" cy="369332"/>
          </a:xfrm>
          <a:prstGeom prst="rect">
            <a:avLst/>
          </a:prstGeom>
        </p:spPr>
        <p:txBody>
          <a:bodyPr wrap="none">
            <a:spAutoFit/>
          </a:bodyPr>
          <a:lstStyle/>
          <a:p>
            <a:pPr algn="ctr"/>
            <a:r>
              <a:rPr lang="ru-RU" dirty="0" smtClean="0">
                <a:ln w="0"/>
                <a:solidFill>
                  <a:srgbClr val="00B050"/>
                </a:solidFill>
                <a:effectLst>
                  <a:outerShdw blurRad="38100" dist="19050" dir="2700000" algn="tl" rotWithShape="0">
                    <a:schemeClr val="dk1">
                      <a:alpha val="40000"/>
                    </a:schemeClr>
                  </a:outerShdw>
                </a:effectLst>
              </a:rPr>
              <a:t>г. </a:t>
            </a:r>
            <a:r>
              <a:rPr lang="ru-RU" dirty="0">
                <a:ln w="0"/>
                <a:solidFill>
                  <a:srgbClr val="00B050"/>
                </a:solidFill>
                <a:effectLst>
                  <a:outerShdw blurRad="38100" dist="19050" dir="2700000" algn="tl" rotWithShape="0">
                    <a:schemeClr val="dk1">
                      <a:alpha val="40000"/>
                    </a:schemeClr>
                  </a:outerShdw>
                </a:effectLst>
              </a:rPr>
              <a:t>Коряжма 2023</a:t>
            </a:r>
          </a:p>
        </p:txBody>
      </p:sp>
    </p:spTree>
    <p:extLst>
      <p:ext uri="{BB962C8B-B14F-4D97-AF65-F5344CB8AC3E}">
        <p14:creationId xmlns:p14="http://schemas.microsoft.com/office/powerpoint/2010/main" val="19543587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39000">
              <a:schemeClr val="accent2">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Блок-схема: альтернативный процесс 1"/>
          <p:cNvSpPr/>
          <p:nvPr/>
        </p:nvSpPr>
        <p:spPr>
          <a:xfrm>
            <a:off x="522514" y="2145324"/>
            <a:ext cx="10930931" cy="4138246"/>
          </a:xfrm>
          <a:prstGeom prst="flowChartAlternateProcess">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Блок-схема: задержка 2"/>
          <p:cNvSpPr/>
          <p:nvPr/>
        </p:nvSpPr>
        <p:spPr>
          <a:xfrm>
            <a:off x="9561994" y="2358051"/>
            <a:ext cx="1513114" cy="3611175"/>
          </a:xfrm>
          <a:prstGeom prst="flowChartDelay">
            <a:avLst/>
          </a:prstGeom>
          <a:gradFill>
            <a:gsLst>
              <a:gs pos="11000">
                <a:schemeClr val="accent1">
                  <a:lumMod val="40000"/>
                  <a:lumOff val="60000"/>
                </a:schemeClr>
              </a:gs>
              <a:gs pos="16000">
                <a:schemeClr val="accent1">
                  <a:lumMod val="45000"/>
                  <a:lumOff val="55000"/>
                </a:schemeClr>
              </a:gs>
              <a:gs pos="92000">
                <a:srgbClr val="877FF5"/>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Блок-схема: ИЛИ 3"/>
          <p:cNvSpPr/>
          <p:nvPr/>
        </p:nvSpPr>
        <p:spPr>
          <a:xfrm>
            <a:off x="6143668" y="2358051"/>
            <a:ext cx="2925882" cy="3605441"/>
          </a:xfrm>
          <a:prstGeom prst="flowChartOr">
            <a:avLst/>
          </a:prstGeom>
          <a:gradFill>
            <a:gsLst>
              <a:gs pos="67000">
                <a:srgbClr val="92D050"/>
              </a:gs>
              <a:gs pos="100000">
                <a:schemeClr val="accent1">
                  <a:lumMod val="45000"/>
                  <a:lumOff val="55000"/>
                </a:schemeClr>
              </a:gs>
              <a:gs pos="12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Месяц 4"/>
          <p:cNvSpPr/>
          <p:nvPr/>
        </p:nvSpPr>
        <p:spPr>
          <a:xfrm>
            <a:off x="3868618" y="2358051"/>
            <a:ext cx="1600441" cy="3574666"/>
          </a:xfrm>
          <a:prstGeom prst="moon">
            <a:avLst/>
          </a:prstGeom>
          <a:gradFill>
            <a:gsLst>
              <a:gs pos="49000">
                <a:schemeClr val="accent6">
                  <a:lumMod val="60000"/>
                  <a:lumOff val="40000"/>
                </a:schemeClr>
              </a:gs>
              <a:gs pos="100000">
                <a:schemeClr val="accent1">
                  <a:lumMod val="45000"/>
                  <a:lumOff val="55000"/>
                </a:schemeClr>
              </a:gs>
              <a:gs pos="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Трапеция 5"/>
          <p:cNvSpPr/>
          <p:nvPr/>
        </p:nvSpPr>
        <p:spPr>
          <a:xfrm rot="5400000">
            <a:off x="1395334" y="1839208"/>
            <a:ext cx="1309690" cy="2681862"/>
          </a:xfrm>
          <a:prstGeom prst="trapezoid">
            <a:avLst/>
          </a:prstGeom>
          <a:gradFill>
            <a:gsLst>
              <a:gs pos="49000">
                <a:schemeClr val="accent6">
                  <a:lumMod val="20000"/>
                  <a:lumOff val="80000"/>
                </a:schemeClr>
              </a:gs>
              <a:gs pos="100000">
                <a:schemeClr val="accent1">
                  <a:lumMod val="45000"/>
                  <a:lumOff val="55000"/>
                </a:schemeClr>
              </a:gs>
              <a:gs pos="41000">
                <a:schemeClr val="accent1">
                  <a:lumMod val="30000"/>
                  <a:lumOff val="7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Трапеция 6"/>
          <p:cNvSpPr/>
          <p:nvPr/>
        </p:nvSpPr>
        <p:spPr>
          <a:xfrm rot="5400000">
            <a:off x="1375088" y="3623131"/>
            <a:ext cx="1346828" cy="2681863"/>
          </a:xfrm>
          <a:prstGeom prst="trapezoid">
            <a:avLst/>
          </a:prstGeom>
          <a:gradFill>
            <a:gsLst>
              <a:gs pos="81000">
                <a:schemeClr val="accent1">
                  <a:lumMod val="45000"/>
                  <a:lumOff val="55000"/>
                </a:schemeClr>
              </a:gs>
              <a:gs pos="11000">
                <a:schemeClr val="accent6">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p:cNvSpPr/>
          <p:nvPr/>
        </p:nvSpPr>
        <p:spPr>
          <a:xfrm>
            <a:off x="-939046" y="126556"/>
            <a:ext cx="12697292" cy="923330"/>
          </a:xfrm>
          <a:prstGeom prst="rect">
            <a:avLst/>
          </a:prstGeom>
          <a:noFill/>
        </p:spPr>
        <p:txBody>
          <a:bodyPr wrap="square" lIns="91440" tIns="45720" rIns="91440" bIns="45720">
            <a:spAutoFit/>
          </a:bodyPr>
          <a:lstStyle/>
          <a:p>
            <a:pPr algn="ctr"/>
            <a:r>
              <a:rPr lang="ru-RU" sz="5400" b="0" cap="none" spc="0" dirty="0" smtClean="0">
                <a:ln w="0"/>
                <a:solidFill>
                  <a:srgbClr val="00B050"/>
                </a:solidFill>
                <a:effectLst>
                  <a:outerShdw blurRad="38100" dist="19050" dir="2700000" algn="tl" rotWithShape="0">
                    <a:schemeClr val="dk1">
                      <a:alpha val="40000"/>
                    </a:schemeClr>
                  </a:outerShdw>
                </a:effectLst>
                <a:latin typeface="Gabriola" panose="04040605051002020D02" pitchFamily="82" charset="0"/>
              </a:rPr>
              <a:t>ЛЕТНЯЯ ДОСУГОВАЯ ПЛОЩАДКА</a:t>
            </a:r>
            <a:endParaRPr lang="ru-RU" sz="5400" b="0" cap="none" spc="0" dirty="0">
              <a:ln w="0"/>
              <a:solidFill>
                <a:srgbClr val="00B050"/>
              </a:solidFill>
              <a:effectLst>
                <a:outerShdw blurRad="38100" dist="19050" dir="2700000" algn="tl" rotWithShape="0">
                  <a:schemeClr val="dk1">
                    <a:alpha val="40000"/>
                  </a:schemeClr>
                </a:outerShdw>
              </a:effectLst>
              <a:latin typeface="Gabriola" panose="04040605051002020D02" pitchFamily="82" charset="0"/>
            </a:endParaRPr>
          </a:p>
        </p:txBody>
      </p:sp>
      <p:sp>
        <p:nvSpPr>
          <p:cNvPr id="9" name="Прямоугольник 8"/>
          <p:cNvSpPr/>
          <p:nvPr/>
        </p:nvSpPr>
        <p:spPr>
          <a:xfrm>
            <a:off x="10374166" y="6456400"/>
            <a:ext cx="1828962" cy="369332"/>
          </a:xfrm>
          <a:prstGeom prst="rect">
            <a:avLst/>
          </a:prstGeom>
        </p:spPr>
        <p:txBody>
          <a:bodyPr wrap="none">
            <a:spAutoFit/>
          </a:bodyPr>
          <a:lstStyle/>
          <a:p>
            <a:r>
              <a:rPr lang="ru-RU" b="1" dirty="0">
                <a:solidFill>
                  <a:srgbClr val="00B050"/>
                </a:solidFill>
              </a:rPr>
              <a:t>г</a:t>
            </a:r>
            <a:r>
              <a:rPr lang="ru-RU" b="1" dirty="0" smtClean="0">
                <a:solidFill>
                  <a:srgbClr val="00B050"/>
                </a:solidFill>
              </a:rPr>
              <a:t>. Коряжма 2023</a:t>
            </a:r>
            <a:endParaRPr lang="ru-RU" b="1" dirty="0">
              <a:solidFill>
                <a:srgbClr val="00B050"/>
              </a:solidFill>
            </a:endParaRPr>
          </a:p>
        </p:txBody>
      </p:sp>
      <p:sp>
        <p:nvSpPr>
          <p:cNvPr id="10" name="Прямоугольник 9"/>
          <p:cNvSpPr/>
          <p:nvPr/>
        </p:nvSpPr>
        <p:spPr>
          <a:xfrm rot="5400000">
            <a:off x="8600471" y="3839882"/>
            <a:ext cx="2943715" cy="492443"/>
          </a:xfrm>
          <a:prstGeom prst="rect">
            <a:avLst/>
          </a:prstGeom>
          <a:noFill/>
        </p:spPr>
        <p:txBody>
          <a:bodyPr wrap="square" lIns="91440" tIns="45720" rIns="91440" bIns="45720">
            <a:spAutoFit/>
          </a:bodyPr>
          <a:lstStyle/>
          <a:p>
            <a:pPr algn="ctr"/>
            <a:r>
              <a:rPr lang="ru-RU" sz="2600" b="0"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Сцена + экраны</a:t>
            </a:r>
            <a:endParaRPr lang="ru-RU" sz="2600" b="0" cap="none" spc="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11" name="Прямоугольник 10"/>
          <p:cNvSpPr/>
          <p:nvPr/>
        </p:nvSpPr>
        <p:spPr>
          <a:xfrm rot="5400000">
            <a:off x="5392310" y="3319938"/>
            <a:ext cx="4142630" cy="492443"/>
          </a:xfrm>
          <a:prstGeom prst="rect">
            <a:avLst/>
          </a:prstGeom>
          <a:noFill/>
        </p:spPr>
        <p:txBody>
          <a:bodyPr wrap="square" lIns="91440" tIns="45720" rIns="91440" bIns="45720">
            <a:spAutoFit/>
          </a:bodyPr>
          <a:lstStyle/>
          <a:p>
            <a:pPr algn="ctr"/>
            <a:r>
              <a:rPr lang="ru-RU" sz="2600" b="0" cap="none" spc="0" dirty="0" err="1"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танцпол</a:t>
            </a:r>
            <a:endParaRPr lang="ru-RU" sz="2600" b="0" cap="none" spc="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12" name="Прямоугольник 11"/>
          <p:cNvSpPr/>
          <p:nvPr/>
        </p:nvSpPr>
        <p:spPr>
          <a:xfrm rot="5400000">
            <a:off x="3103839" y="3768191"/>
            <a:ext cx="2743200" cy="646331"/>
          </a:xfrm>
          <a:prstGeom prst="rect">
            <a:avLst/>
          </a:prstGeom>
          <a:noFill/>
        </p:spPr>
        <p:txBody>
          <a:bodyPr wrap="square" lIns="91440" tIns="45720" rIns="91440" bIns="45720">
            <a:spAutoFit/>
          </a:bodyPr>
          <a:lstStyle/>
          <a:p>
            <a:pPr algn="ctr"/>
            <a:r>
              <a:rPr lang="ru-RU" b="0"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Зоны для творчества + детские игровые</a:t>
            </a:r>
            <a:endParaRPr lang="ru-RU" b="0" cap="none" spc="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13" name="Прямоугольник 12"/>
          <p:cNvSpPr/>
          <p:nvPr/>
        </p:nvSpPr>
        <p:spPr>
          <a:xfrm>
            <a:off x="940629" y="2882888"/>
            <a:ext cx="1623457" cy="492443"/>
          </a:xfrm>
          <a:prstGeom prst="rect">
            <a:avLst/>
          </a:prstGeom>
          <a:noFill/>
        </p:spPr>
        <p:txBody>
          <a:bodyPr wrap="none" lIns="91440" tIns="45720" rIns="91440" bIns="45720">
            <a:spAutoFit/>
          </a:bodyPr>
          <a:lstStyle/>
          <a:p>
            <a:pPr algn="ctr"/>
            <a:r>
              <a:rPr lang="ru-RU" sz="2600" b="0"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скамейки</a:t>
            </a:r>
            <a:endParaRPr lang="ru-RU" sz="2600" b="0" cap="none" spc="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
        <p:nvSpPr>
          <p:cNvPr id="14" name="Прямоугольник 13"/>
          <p:cNvSpPr/>
          <p:nvPr/>
        </p:nvSpPr>
        <p:spPr>
          <a:xfrm>
            <a:off x="1084802" y="4756069"/>
            <a:ext cx="1623457" cy="492443"/>
          </a:xfrm>
          <a:prstGeom prst="rect">
            <a:avLst/>
          </a:prstGeom>
          <a:noFill/>
        </p:spPr>
        <p:txBody>
          <a:bodyPr wrap="none" lIns="91440" tIns="45720" rIns="91440" bIns="45720">
            <a:spAutoFit/>
          </a:bodyPr>
          <a:lstStyle/>
          <a:p>
            <a:pPr algn="ctr"/>
            <a:r>
              <a:rPr lang="ru-RU" sz="2600" b="0" cap="none" spc="0" dirty="0" smtClean="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скамейки</a:t>
            </a:r>
            <a:endParaRPr lang="ru-RU" sz="2600" b="0" cap="none" spc="0" dirty="0">
              <a:ln w="0"/>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482057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39000">
              <a:schemeClr val="accent2">
                <a:lumMod val="20000"/>
                <a:lumOff val="8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191478" y="214489"/>
            <a:ext cx="7135011" cy="6740307"/>
          </a:xfrm>
          <a:prstGeom prst="rect">
            <a:avLst/>
          </a:prstGeom>
        </p:spPr>
        <p:txBody>
          <a:bodyPr wrap="square">
            <a:spAutoFit/>
          </a:bodyPr>
          <a:lstStyle/>
          <a:p>
            <a:pPr algn="ctr"/>
            <a:r>
              <a:rPr lang="ru-RU" sz="1600" dirty="0">
                <a:solidFill>
                  <a:srgbClr val="00B050"/>
                </a:solidFill>
                <a:latin typeface="Arial" panose="020B0604020202020204" pitchFamily="34" charset="0"/>
                <a:cs typeface="Arial" panose="020B0604020202020204" pitchFamily="34" charset="0"/>
              </a:rPr>
              <a:t>Умные скверы. Сквер </a:t>
            </a:r>
            <a:r>
              <a:rPr lang="ru-RU" sz="1600" dirty="0" smtClean="0">
                <a:solidFill>
                  <a:srgbClr val="00B050"/>
                </a:solidFill>
                <a:latin typeface="Arial" panose="020B0604020202020204" pitchFamily="34" charset="0"/>
                <a:cs typeface="Arial" panose="020B0604020202020204" pitchFamily="34" charset="0"/>
              </a:rPr>
              <a:t>открывают </a:t>
            </a:r>
            <a:r>
              <a:rPr lang="ru-RU" sz="1600" dirty="0">
                <a:solidFill>
                  <a:srgbClr val="00B050"/>
                </a:solidFill>
                <a:latin typeface="Arial" panose="020B0604020202020204" pitchFamily="34" charset="0"/>
                <a:cs typeface="Arial" panose="020B0604020202020204" pitchFamily="34" charset="0"/>
              </a:rPr>
              <a:t>в рамках программы «Умный город». </a:t>
            </a:r>
            <a:r>
              <a:rPr lang="ru-RU" sz="1600" dirty="0" smtClean="0">
                <a:solidFill>
                  <a:srgbClr val="00B050"/>
                </a:solidFill>
                <a:latin typeface="Arial" panose="020B0604020202020204" pitchFamily="34" charset="0"/>
                <a:cs typeface="Arial" panose="020B0604020202020204" pitchFamily="34" charset="0"/>
              </a:rPr>
              <a:t>Они оборудованы инновационными </a:t>
            </a:r>
            <a:r>
              <a:rPr lang="ru-RU" sz="1600" dirty="0">
                <a:solidFill>
                  <a:srgbClr val="00B050"/>
                </a:solidFill>
                <a:latin typeface="Arial" panose="020B0604020202020204" pitchFamily="34" charset="0"/>
                <a:cs typeface="Arial" panose="020B0604020202020204" pitchFamily="34" charset="0"/>
              </a:rPr>
              <a:t>системами: датчиками температуры, окружающей среды, света и звука, интерактивными панелями оповещения МЧС и тревожной кнопкой с громкоговорителем. Также на территории расположены электрические зарядки для самокатов. Установленные в парке фонари используют умную технологию экономии электроэнергии, </a:t>
            </a:r>
            <a:r>
              <a:rPr lang="ru-RU" sz="1600" dirty="0" smtClean="0">
                <a:solidFill>
                  <a:srgbClr val="00B050"/>
                </a:solidFill>
                <a:latin typeface="Arial" panose="020B0604020202020204" pitchFamily="34" charset="0"/>
                <a:cs typeface="Arial" panose="020B0604020202020204" pitchFamily="34" charset="0"/>
              </a:rPr>
              <a:t>система интеллектуального видеонаблюдения с </a:t>
            </a:r>
            <a:r>
              <a:rPr lang="ru-RU" sz="1600" dirty="0" err="1" smtClean="0">
                <a:solidFill>
                  <a:srgbClr val="00B050"/>
                </a:solidFill>
                <a:latin typeface="Arial" panose="020B0604020202020204" pitchFamily="34" charset="0"/>
                <a:cs typeface="Arial" panose="020B0604020202020204" pitchFamily="34" charset="0"/>
              </a:rPr>
              <a:t>тепловизорами</a:t>
            </a:r>
            <a:r>
              <a:rPr lang="ru-RU" sz="1600" dirty="0" smtClean="0">
                <a:solidFill>
                  <a:srgbClr val="00B050"/>
                </a:solidFill>
                <a:latin typeface="Arial" panose="020B0604020202020204" pitchFamily="34" charset="0"/>
                <a:cs typeface="Arial" panose="020B0604020202020204" pitchFamily="34" charset="0"/>
              </a:rPr>
              <a:t>. Система </a:t>
            </a:r>
            <a:r>
              <a:rPr lang="ru-RU" sz="1600" dirty="0">
                <a:solidFill>
                  <a:srgbClr val="00B050"/>
                </a:solidFill>
                <a:latin typeface="Arial" panose="020B0604020202020204" pitchFamily="34" charset="0"/>
                <a:cs typeface="Arial" panose="020B0604020202020204" pitchFamily="34" charset="0"/>
              </a:rPr>
              <a:t>интеллектуального видеонаблюдения МТС способна посчитать количество посетителей в сквере, распознать пол, возраст и эмоции человека, а также помочь в поиске людей. Если в сквере потеряется ребенок, его можно будет найти, внеся систему описание и характеристики: камера проанализирует информацию и покажет местоположение человека, соответствующего этим приметам. </a:t>
            </a:r>
            <a:r>
              <a:rPr lang="ru-RU" sz="1600" dirty="0" err="1">
                <a:solidFill>
                  <a:srgbClr val="00B050"/>
                </a:solidFill>
                <a:latin typeface="Arial" panose="020B0604020202020204" pitchFamily="34" charset="0"/>
                <a:cs typeface="Arial" panose="020B0604020202020204" pitchFamily="34" charset="0"/>
              </a:rPr>
              <a:t>Тепловизоры</a:t>
            </a:r>
            <a:r>
              <a:rPr lang="ru-RU" sz="1600" dirty="0">
                <a:solidFill>
                  <a:srgbClr val="00B050"/>
                </a:solidFill>
                <a:latin typeface="Arial" panose="020B0604020202020204" pitchFamily="34" charset="0"/>
                <a:cs typeface="Arial" panose="020B0604020202020204" pitchFamily="34" charset="0"/>
              </a:rPr>
              <a:t> в сквере настроены на распознавание дыма и огня, что поможет в предотвращении пожаров. </a:t>
            </a:r>
            <a:r>
              <a:rPr lang="ru-RU" sz="1600" dirty="0" smtClean="0">
                <a:solidFill>
                  <a:srgbClr val="00B050"/>
                </a:solidFill>
                <a:latin typeface="Arial" panose="020B0604020202020204" pitchFamily="34" charset="0"/>
                <a:cs typeface="Arial" panose="020B0604020202020204" pitchFamily="34" charset="0"/>
              </a:rPr>
              <a:t>Все </a:t>
            </a:r>
            <a:r>
              <a:rPr lang="ru-RU" sz="1600" dirty="0">
                <a:solidFill>
                  <a:srgbClr val="00B050"/>
                </a:solidFill>
                <a:latin typeface="Arial" panose="020B0604020202020204" pitchFamily="34" charset="0"/>
                <a:cs typeface="Arial" panose="020B0604020202020204" pitchFamily="34" charset="0"/>
              </a:rPr>
              <a:t>данные с камер будут обрабатываться и передаваться в Единый городской центр мониторинга. В случае чрезвычайного происшествия, это позволит оперативно идентифицировать правонарушителей, и, таким образом, обеспечить безопасность и комфорт горожан, а также защитить городское имущество от вандалов.  </a:t>
            </a:r>
            <a:endParaRPr lang="ru-RU" sz="1600" dirty="0" smtClean="0">
              <a:solidFill>
                <a:srgbClr val="00B050"/>
              </a:solidFill>
              <a:latin typeface="Arial" panose="020B0604020202020204" pitchFamily="34" charset="0"/>
              <a:cs typeface="Arial" panose="020B0604020202020204" pitchFamily="34" charset="0"/>
            </a:endParaRPr>
          </a:p>
          <a:p>
            <a:pPr algn="ctr"/>
            <a:r>
              <a:rPr lang="ru-RU" sz="1600" dirty="0">
                <a:solidFill>
                  <a:srgbClr val="00B050"/>
                </a:solidFill>
                <a:latin typeface="Arial" panose="020B0604020202020204" pitchFamily="34" charset="0"/>
                <a:cs typeface="Arial" panose="020B0604020202020204" pitchFamily="34" charset="0"/>
              </a:rPr>
              <a:t>Новые технологии помогают не только обеспечивать безопасность, но и получать информацию для развития территорий в будущем. Эти показатели и аналитика помогут городским властям выяснить, какие сервисы необходимы горожанам, развивать территории и использовать их более качественно.</a:t>
            </a:r>
          </a:p>
          <a:p>
            <a:pPr algn="ctr"/>
            <a:r>
              <a:rPr lang="ru-RU" sz="1600" dirty="0" smtClean="0">
                <a:solidFill>
                  <a:srgbClr val="00B050"/>
                </a:solidFill>
                <a:latin typeface="Arial" panose="020B0604020202020204" pitchFamily="34" charset="0"/>
                <a:cs typeface="Arial" panose="020B0604020202020204" pitchFamily="34" charset="0"/>
              </a:rPr>
              <a:t>Кроме </a:t>
            </a:r>
            <a:r>
              <a:rPr lang="ru-RU" sz="1600" dirty="0">
                <a:solidFill>
                  <a:srgbClr val="00B050"/>
                </a:solidFill>
                <a:latin typeface="Arial" panose="020B0604020202020204" pitchFamily="34" charset="0"/>
                <a:cs typeface="Arial" panose="020B0604020202020204" pitchFamily="34" charset="0"/>
              </a:rPr>
              <a:t>того, все отдыхающие в сквере смогут подключаться к бесплатной </a:t>
            </a:r>
            <a:r>
              <a:rPr lang="ru-RU" sz="1600" dirty="0" err="1">
                <a:solidFill>
                  <a:srgbClr val="00B050"/>
                </a:solidFill>
                <a:latin typeface="Arial" panose="020B0604020202020204" pitchFamily="34" charset="0"/>
                <a:cs typeface="Arial" panose="020B0604020202020204" pitchFamily="34" charset="0"/>
              </a:rPr>
              <a:t>Wi</a:t>
            </a:r>
            <a:r>
              <a:rPr lang="ru-RU" sz="1600" dirty="0">
                <a:solidFill>
                  <a:srgbClr val="00B050"/>
                </a:solidFill>
                <a:latin typeface="Arial" panose="020B0604020202020204" pitchFamily="34" charset="0"/>
                <a:cs typeface="Arial" panose="020B0604020202020204" pitchFamily="34" charset="0"/>
              </a:rPr>
              <a:t>-</a:t>
            </a:r>
            <a:r>
              <a:rPr lang="ru-RU" sz="1600" dirty="0" err="1">
                <a:solidFill>
                  <a:srgbClr val="00B050"/>
                </a:solidFill>
                <a:latin typeface="Arial" panose="020B0604020202020204" pitchFamily="34" charset="0"/>
                <a:cs typeface="Arial" panose="020B0604020202020204" pitchFamily="34" charset="0"/>
              </a:rPr>
              <a:t>Fi</a:t>
            </a:r>
            <a:r>
              <a:rPr lang="ru-RU" sz="1600" dirty="0">
                <a:solidFill>
                  <a:srgbClr val="00B050"/>
                </a:solidFill>
                <a:latin typeface="Arial" panose="020B0604020202020204" pitchFamily="34" charset="0"/>
                <a:cs typeface="Arial" panose="020B0604020202020204" pitchFamily="34" charset="0"/>
              </a:rPr>
              <a:t>-сети от МТС</a:t>
            </a:r>
            <a:r>
              <a:rPr lang="ru-RU" sz="1600" dirty="0" smtClean="0">
                <a:solidFill>
                  <a:srgbClr val="00B050"/>
                </a:solidFill>
                <a:latin typeface="Arial" panose="020B0604020202020204" pitchFamily="34" charset="0"/>
                <a:cs typeface="Arial" panose="020B0604020202020204" pitchFamily="34" charset="0"/>
              </a:rPr>
              <a:t>.</a:t>
            </a:r>
            <a:endParaRPr lang="ru-RU" sz="1600" dirty="0">
              <a:solidFill>
                <a:srgbClr val="00B050"/>
              </a:solidFill>
              <a:latin typeface="Arial" panose="020B0604020202020204" pitchFamily="34" charset="0"/>
              <a:cs typeface="Arial" panose="020B0604020202020204" pitchFamily="34"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82132" y="275081"/>
            <a:ext cx="4249426" cy="6380864"/>
          </a:xfrm>
          <a:prstGeom prst="rect">
            <a:avLst/>
          </a:prstGeom>
        </p:spPr>
      </p:pic>
    </p:spTree>
    <p:extLst>
      <p:ext uri="{BB962C8B-B14F-4D97-AF65-F5344CB8AC3E}">
        <p14:creationId xmlns:p14="http://schemas.microsoft.com/office/powerpoint/2010/main" val="199176795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1190</TotalTime>
  <Words>1558</Words>
  <Application>Microsoft Office PowerPoint</Application>
  <PresentationFormat>Широкоэкранный</PresentationFormat>
  <Paragraphs>109</Paragraphs>
  <Slides>17</Slides>
  <Notes>7</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17</vt:i4>
      </vt:variant>
    </vt:vector>
  </HeadingPairs>
  <TitlesOfParts>
    <vt:vector size="26" baseType="lpstr">
      <vt:lpstr>Arial</vt:lpstr>
      <vt:lpstr>Calibri</vt:lpstr>
      <vt:lpstr>Calibri Light</vt:lpstr>
      <vt:lpstr>Complex</vt:lpstr>
      <vt:lpstr>Gabriola</vt:lpstr>
      <vt:lpstr>Mistral</vt:lpstr>
      <vt:lpstr>Monotype Corsiva</vt:lpstr>
      <vt:lpstr>Times New Roman</vt:lpstr>
      <vt:lpstr>Тема Office</vt:lpstr>
      <vt:lpstr>ЛЕТНЯЯ ДОСУГОВАЯ ПЛОЩАДКА  </vt:lpstr>
      <vt:lpstr>СОДЕРЖАНИЕ:</vt:lpstr>
      <vt:lpstr>УСЛОВИЯ ДЛЯ РЕАЛИЗАЦИИ ПРОЕКТА:</vt:lpstr>
      <vt:lpstr>ГОРОД КОРЯЖМА</vt:lpstr>
      <vt:lpstr>ЦЕЛЕВАЯ АУДИТОРИЯ ПРОЕКТА:</vt:lpstr>
      <vt:lpstr>ОБЪЕМ ПРОЕКТА:</vt:lpstr>
      <vt:lpstr>БЮДЖЕТ ПРОЕКТА:</vt:lpstr>
      <vt:lpstr>Презентация PowerPoint</vt:lpstr>
      <vt:lpstr>Презентация PowerPoint</vt:lpstr>
      <vt:lpstr>Презентация PowerPoint</vt:lpstr>
      <vt:lpstr>Презентация PowerPoint</vt:lpstr>
      <vt:lpstr>Презентация PowerPoint</vt:lpstr>
      <vt:lpstr>Уличные экраны для просмотра фильмов, проведения онлайн трансляций и других мероприятий требующих визуализации Формат кино под открытым небом будет очень востребован в летний период</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Гагарская Наталья Александровна</dc:creator>
  <cp:lastModifiedBy>Гагарская Наталья Александровна</cp:lastModifiedBy>
  <cp:revision>70</cp:revision>
  <dcterms:created xsi:type="dcterms:W3CDTF">2023-05-16T07:31:43Z</dcterms:created>
  <dcterms:modified xsi:type="dcterms:W3CDTF">2023-09-01T05:28:54Z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1329167</vt:lpwstr>
  </property>
  <property fmtid="{D5CDD505-2E9C-101B-9397-08002B2CF9AE}" name="NXPowerLiteSettings" pid="3">
    <vt:lpwstr>C700052003A000</vt:lpwstr>
  </property>
  <property fmtid="{D5CDD505-2E9C-101B-9397-08002B2CF9AE}" name="NXPowerLiteVersion" pid="4">
    <vt:lpwstr>D8.0.11</vt:lpwstr>
  </property>
</Properties>
</file>